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4"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F004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2196" y="-111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96E5355-9F90-4B30-8B2D-02FDCD6F608B}" type="datetimeFigureOut">
              <a:rPr lang="ru-RU"/>
              <a:pPr>
                <a:defRPr/>
              </a:pPr>
              <a:t>11.04.2020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7EB2BF5-EA93-46D7-A8F4-2C999A4D805A}"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96A51EF-9D1A-4CC8-802A-801D91F2FCCA}" type="datetimeFigureOut">
              <a:rPr lang="ru-RU"/>
              <a:pPr>
                <a:defRPr/>
              </a:pPr>
              <a:t>11.04.2020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BF62D3E-FB0E-4920-918F-7DA84085CA92}"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351FBAD-339B-45CF-B7FD-0BED0C300488}" type="datetimeFigureOut">
              <a:rPr lang="ru-RU"/>
              <a:pPr>
                <a:defRPr/>
              </a:pPr>
              <a:t>11.04.2020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8DEA1C8-0F60-4912-9389-150A543F6E0E}"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D28B11C-44AA-43F2-A1E8-6DD957934F50}" type="datetimeFigureOut">
              <a:rPr lang="ru-RU"/>
              <a:pPr>
                <a:defRPr/>
              </a:pPr>
              <a:t>11.04.2020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D0565E9-920D-4B9C-9320-3748126A3CDC}"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96E05AB-DD37-49BF-842C-AF819955C3DA}" type="datetimeFigureOut">
              <a:rPr lang="ru-RU"/>
              <a:pPr>
                <a:defRPr/>
              </a:pPr>
              <a:t>11.04.2020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6402E49-1275-4F8F-9380-E4C76139EDB0}"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28447256-8C40-419D-B59A-0FFEE2924B06}" type="datetimeFigureOut">
              <a:rPr lang="ru-RU"/>
              <a:pPr>
                <a:defRPr/>
              </a:pPr>
              <a:t>11.04.2020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D3FCFCC9-19B7-421C-90B4-C56B51E13A8A}"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0026B2F-D004-41BE-BFEE-119B133DF545}" type="datetimeFigureOut">
              <a:rPr lang="ru-RU"/>
              <a:pPr>
                <a:defRPr/>
              </a:pPr>
              <a:t>11.04.2020</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D96D064-9E4C-464D-A357-FA242F7729A1}"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6811A7C-1B81-4B5A-B0FF-0A8F51237D06}" type="datetimeFigureOut">
              <a:rPr lang="ru-RU"/>
              <a:pPr>
                <a:defRPr/>
              </a:pPr>
              <a:t>11.04.2020</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54045301-F5FD-4B57-8834-13DEC97D58E1}"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7057114-8A69-442C-8CBC-836B7D06C775}" type="datetimeFigureOut">
              <a:rPr lang="ru-RU"/>
              <a:pPr>
                <a:defRPr/>
              </a:pPr>
              <a:t>11.04.2020</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4CA4BF6-1378-4A1E-8FB6-C6416F61AFCB}"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E847AC8-21C6-4E3D-AB07-353BE448DCA8}" type="datetimeFigureOut">
              <a:rPr lang="ru-RU"/>
              <a:pPr>
                <a:defRPr/>
              </a:pPr>
              <a:t>11.04.2020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6084AAA-6057-43B4-930E-5AD3DE534186}"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dirty="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D04F4E8-74FA-4D5B-AAC6-32304F4DEC4A}" type="datetimeFigureOut">
              <a:rPr lang="ru-RU"/>
              <a:pPr>
                <a:defRPr/>
              </a:pPr>
              <a:t>11.04.2020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8E385A75-C7D4-49BF-A76F-D4668922B49E}"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EB27D4BC-255C-470F-B0A8-2DB634004005}" type="datetimeFigureOut">
              <a:rPr lang="ru-RU"/>
              <a:pPr>
                <a:defRPr/>
              </a:pPr>
              <a:t>11.04.2020</a:t>
            </a:fld>
            <a:endParaRPr lang="ru-RU" dirty="0"/>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dirty="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42F805BF-2FA3-4EBB-A720-1F46ECD8D3BC}" type="slidenum">
              <a:rPr lang="ru-RU"/>
              <a:pPr>
                <a:defRPr/>
              </a:pPr>
              <a:t>‹#›</a:t>
            </a:fld>
            <a:endParaRPr lang="ru-RU" dirty="0"/>
          </a:p>
        </p:txBody>
      </p:sp>
      <p:pic>
        <p:nvPicPr>
          <p:cNvPr id="1031" name="Рисунок 8"/>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itchFamily="34" charset="0"/>
        </a:defRPr>
      </a:lvl2pPr>
      <a:lvl3pPr algn="l" defTabSz="685800" rtl="0" fontAlgn="base">
        <a:lnSpc>
          <a:spcPct val="90000"/>
        </a:lnSpc>
        <a:spcBef>
          <a:spcPct val="0"/>
        </a:spcBef>
        <a:spcAft>
          <a:spcPct val="0"/>
        </a:spcAft>
        <a:defRPr sz="3300">
          <a:solidFill>
            <a:schemeClr val="tx1"/>
          </a:solidFill>
          <a:latin typeface="Calibri Light" pitchFamily="34" charset="0"/>
        </a:defRPr>
      </a:lvl3pPr>
      <a:lvl4pPr algn="l" defTabSz="685800" rtl="0" fontAlgn="base">
        <a:lnSpc>
          <a:spcPct val="90000"/>
        </a:lnSpc>
        <a:spcBef>
          <a:spcPct val="0"/>
        </a:spcBef>
        <a:spcAft>
          <a:spcPct val="0"/>
        </a:spcAft>
        <a:defRPr sz="3300">
          <a:solidFill>
            <a:schemeClr val="tx1"/>
          </a:solidFill>
          <a:latin typeface="Calibri Light" pitchFamily="34" charset="0"/>
        </a:defRPr>
      </a:lvl4pPr>
      <a:lvl5pPr algn="l" defTabSz="685800" rtl="0" fontAlgn="base">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fontAlgn="base">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PIEFPHCyJ4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ru.wikipedia.org/wiki/%D0%A0%D1%83%D1%81%D1%81%D0%BA%D0%B0%D1%8F_%D0%BB%D0%B8%D1%82%D0%B5%D1%80%D0%B0%D1%82%D1%83%D1%80%D0%B0" TargetMode="External"/><Relationship Id="rId13" Type="http://schemas.openxmlformats.org/officeDocument/2006/relationships/hyperlink" Target="https://ru.wikipedia.org/wiki/%D0%A0%D1%83%D1%81%D1%81%D0%BA%D0%B8%D0%B9_%D1%8F%D0%B7%D1%8B%D0%BA" TargetMode="External"/><Relationship Id="rId3" Type="http://schemas.openxmlformats.org/officeDocument/2006/relationships/hyperlink" Target="https://ru.wikipedia.org/wiki/1799_%D0%B3%D0%BE%D0%B4" TargetMode="External"/><Relationship Id="rId7" Type="http://schemas.openxmlformats.org/officeDocument/2006/relationships/hyperlink" Target="https://ru.wikipedia.org/wiki/%D0%A1%D0%B0%D0%BD%D0%BA%D1%82-%D0%9F%D0%B5%D1%82%D0%B5%D1%80%D0%B1%D1%83%D1%80%D0%B3" TargetMode="External"/><Relationship Id="rId12" Type="http://schemas.openxmlformats.org/officeDocument/2006/relationships/hyperlink" Target="https://ru.wikipedia.org/wiki/%D0%A0%D0%B5%D0%B0%D0%BB%D0%B8%D0%B7%D0%BC_(%D0%BB%D0%B8%D1%82%D0%B5%D1%80%D0%B0%D1%82%D1%83%D1%80%D0%B0)" TargetMode="External"/><Relationship Id="rId2" Type="http://schemas.openxmlformats.org/officeDocument/2006/relationships/hyperlink" Target="https://ru.wikipedia.org/wiki/6_%D0%B8%D1%8E%D0%BD%D1%8F" TargetMode="External"/><Relationship Id="rId1" Type="http://schemas.openxmlformats.org/officeDocument/2006/relationships/slideLayout" Target="../slideLayouts/slideLayout2.xml"/><Relationship Id="rId6" Type="http://schemas.openxmlformats.org/officeDocument/2006/relationships/hyperlink" Target="https://ru.wikipedia.org/wiki/1837_%D0%B3%D0%BE%D0%B4" TargetMode="External"/><Relationship Id="rId11" Type="http://schemas.openxmlformats.org/officeDocument/2006/relationships/hyperlink" Target="https://ru.wikipedia.org/wiki/%D0%9F%D1%80%D0%BE%D0%B7%D0%B0" TargetMode="External"/><Relationship Id="rId5" Type="http://schemas.openxmlformats.org/officeDocument/2006/relationships/hyperlink" Target="https://ru.wikipedia.org/wiki/10_%D1%84%D0%B5%D0%B2%D1%80%D0%B0%D0%BB%D1%8F" TargetMode="External"/><Relationship Id="rId15" Type="http://schemas.openxmlformats.org/officeDocument/2006/relationships/image" Target="../media/image8.jpeg"/><Relationship Id="rId10" Type="http://schemas.openxmlformats.org/officeDocument/2006/relationships/hyperlink" Target="https://ru.wikipedia.org/wiki/%D0%94%D1%80%D0%B0%D0%BC%D0%B0%D1%82%D1%83%D1%80%D0%B3" TargetMode="External"/><Relationship Id="rId4" Type="http://schemas.openxmlformats.org/officeDocument/2006/relationships/hyperlink" Target="https://ru.wikipedia.org/wiki/%D0%9C%D0%BE%D1%81%D0%BA%D0%B2%D0%B0" TargetMode="External"/><Relationship Id="rId9" Type="http://schemas.openxmlformats.org/officeDocument/2006/relationships/hyperlink" Target="https://ru.wikipedia.org/wiki/%D0%9F%D0%BE%D1%8D%D1%82" TargetMode="External"/><Relationship Id="rId14" Type="http://schemas.openxmlformats.org/officeDocument/2006/relationships/hyperlink" Target="https://ru.wikipedia.org/wiki/%D0%9B%D0%B8%D1%82%D0%B5%D1%80%D0%B0%D1%82%D1%83%D1%80%D0%BD%D1%8B%D0%B9_%D1%8F%D0%B7%D1%8B%D0%B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8" Type="http://schemas.openxmlformats.org/officeDocument/2006/relationships/hyperlink" Target="https://ru.wikipedia.org/w/index.php?title=%D0%92%D0%B0%D0%B4%D0%B8%D0%BC_(%D0%BF%D0%BE%D1%8D%D0%BC%D0%B0)&amp;action=edit&amp;redlink=1" TargetMode="External"/><Relationship Id="rId13" Type="http://schemas.openxmlformats.org/officeDocument/2006/relationships/hyperlink" Target="https://ru.wikipedia.org/wiki/%D0%A6%D1%8B%D0%B3%D0%B0%D0%BD%D1%8B_(%D0%BF%D0%BE%D1%8D%D0%BC%D0%B0)" TargetMode="External"/><Relationship Id="rId18" Type="http://schemas.openxmlformats.org/officeDocument/2006/relationships/hyperlink" Target="https://ru.wikipedia.org/wiki/1828_%D0%B3%D0%BE%D0%B4_%D0%B2_%D0%BB%D0%B8%D1%82%D0%B5%D1%80%D0%B0%D1%82%D1%83%D1%80%D0%B5" TargetMode="External"/><Relationship Id="rId26" Type="http://schemas.openxmlformats.org/officeDocument/2006/relationships/hyperlink" Target="https://ru.wikipedia.org/wiki/1833_%D0%B3%D0%BE%D0%B4_%D0%B2_%D0%BB%D0%B8%D1%82%D0%B5%D1%80%D0%B0%D1%82%D1%83%D1%80%D0%B5" TargetMode="External"/><Relationship Id="rId3" Type="http://schemas.openxmlformats.org/officeDocument/2006/relationships/hyperlink" Target="https://ru.wikipedia.org/wiki/1817_%D0%B3%D0%BE%D0%B4_%D0%B2_%D0%BB%D0%B8%D1%82%D0%B5%D1%80%D0%B0%D1%82%D1%83%D1%80%D0%B5" TargetMode="External"/><Relationship Id="rId21" Type="http://schemas.openxmlformats.org/officeDocument/2006/relationships/hyperlink" Target="https://ru.wikipedia.org/wiki/1830_%D0%B3%D0%BE%D0%B4_%D0%B2_%D0%BB%D0%B8%D1%82%D0%B5%D1%80%D0%B0%D1%82%D1%83%D1%80%D0%B5" TargetMode="External"/><Relationship Id="rId34" Type="http://schemas.openxmlformats.org/officeDocument/2006/relationships/hyperlink" Target="https://ru.wikipedia.org/wiki/%D0%9F%D0%B8%D1%80_%D0%B2%D0%BE_%D0%B2%D1%80%D0%B5%D0%BC%D1%8F_%D1%87%D1%83%D0%BC%D1%8B" TargetMode="External"/><Relationship Id="rId7" Type="http://schemas.openxmlformats.org/officeDocument/2006/relationships/hyperlink" Target="https://ru.wikipedia.org/wiki/%D0%93%D0%B0%D0%B2%D1%80%D0%B8%D0%B8%D0%BB%D0%B8%D0%B0%D0%B4%D0%B0" TargetMode="External"/><Relationship Id="rId12" Type="http://schemas.openxmlformats.org/officeDocument/2006/relationships/hyperlink" Target="https://ru.wikipedia.org/wiki/1823_%D0%B3%D0%BE%D0%B4_%D0%B2_%D0%BB%D0%B8%D1%82%D0%B5%D1%80%D0%B0%D1%82%D1%83%D1%80%D0%B5" TargetMode="External"/><Relationship Id="rId17" Type="http://schemas.openxmlformats.org/officeDocument/2006/relationships/hyperlink" Target="https://ru.wikipedia.org/wiki/%D0%9F%D0%BE%D0%BB%D1%82%D0%B0%D0%B2%D0%B0_(%D0%BF%D0%BE%D1%8D%D0%BC%D0%B0)" TargetMode="External"/><Relationship Id="rId25" Type="http://schemas.openxmlformats.org/officeDocument/2006/relationships/hyperlink" Target="https://ru.wikipedia.org/wiki/%D0%90%D0%BD%D0%B4%D0%B6%D0%B5%D0%BB%D0%BE_(%D0%BF%D0%BE%D1%8D%D0%BC%D0%B0)" TargetMode="External"/><Relationship Id="rId33" Type="http://schemas.openxmlformats.org/officeDocument/2006/relationships/hyperlink" Target="http://feb-web.ru/feb/pushkin/texts/push17/vol07/y072135-.htm" TargetMode="External"/><Relationship Id="rId2" Type="http://schemas.openxmlformats.org/officeDocument/2006/relationships/hyperlink" Target="https://ru.wikipedia.org/wiki/%D0%A0%D1%83%D1%81%D0%BB%D0%B0%D0%BD_%D0%B8_%D0%9B%D1%8E%D0%B4%D0%BC%D0%B8%D0%BB%D0%B0" TargetMode="External"/><Relationship Id="rId16" Type="http://schemas.openxmlformats.org/officeDocument/2006/relationships/hyperlink" Target="https://ru.wikipedia.org/wiki/1825_%D0%B3%D0%BE%D0%B4_%D0%B2_%D0%BB%D0%B8%D1%82%D0%B5%D1%80%D0%B0%D1%82%D1%83%D1%80%D0%B5" TargetMode="External"/><Relationship Id="rId20" Type="http://schemas.openxmlformats.org/officeDocument/2006/relationships/hyperlink" Target="https://ru.wikipedia.org/w/index.php?title=%D0%A2%D0%B0%D0%B7%D0%B8%D1%82&amp;action=edit&amp;redlink=1" TargetMode="External"/><Relationship Id="rId29" Type="http://schemas.openxmlformats.org/officeDocument/2006/relationships/hyperlink" Target="https://ru.wikipedia.org/wiki/%D0%91%D0%BE%D1%80%D0%B8%D1%81_%D0%93%D0%BE%D0%B4%D1%83%D0%BD%D0%BE%D0%B2_(%D1%82%D1%80%D0%B0%D0%B3%D0%B5%D0%B4%D0%B8%D1%8F)" TargetMode="External"/><Relationship Id="rId1" Type="http://schemas.openxmlformats.org/officeDocument/2006/relationships/slideLayout" Target="../slideLayouts/slideLayout2.xml"/><Relationship Id="rId6" Type="http://schemas.openxmlformats.org/officeDocument/2006/relationships/hyperlink" Target="https://ru.wikipedia.org/wiki/1821_%D0%B3%D0%BE%D0%B4_%D0%B2_%D0%BB%D0%B8%D1%82%D0%B5%D1%80%D0%B0%D1%82%D1%83%D1%80%D0%B5" TargetMode="External"/><Relationship Id="rId11" Type="http://schemas.openxmlformats.org/officeDocument/2006/relationships/hyperlink" Target="https://ru.wikipedia.org/wiki/%D0%91%D0%B0%D1%85%D1%87%D0%B8%D1%81%D0%B0%D1%80%D0%B0%D0%B9%D1%81%D0%BA%D0%B8%D0%B9_%D1%84%D0%BE%D0%BD%D1%82%D0%B0%D0%BD_(%D0%BF%D0%BE%D1%8D%D0%BC%D0%B0)" TargetMode="External"/><Relationship Id="rId24" Type="http://schemas.openxmlformats.org/officeDocument/2006/relationships/hyperlink" Target="https://ru.wikipedia.org/wiki/1832_%D0%B3%D0%BE%D0%B4_%D0%B2_%D0%BB%D0%B8%D1%82%D0%B5%D1%80%D0%B0%D1%82%D1%83%D1%80%D0%B5" TargetMode="External"/><Relationship Id="rId32" Type="http://schemas.openxmlformats.org/officeDocument/2006/relationships/hyperlink" Target="https://ru.wikipedia.org/wiki/%D0%9A%D0%B0%D0%BC%D0%B5%D0%BD%D0%BD%D1%8B%D0%B9_%D0%B3%D0%BE%D1%81%D1%82%D1%8C_(%D0%BF%D1%8C%D0%B5%D1%81%D0%B0)" TargetMode="External"/><Relationship Id="rId5" Type="http://schemas.openxmlformats.org/officeDocument/2006/relationships/hyperlink" Target="https://ru.wikipedia.org/wiki/%D0%9A%D0%B0%D0%B2%D0%BA%D0%B0%D0%B7%D1%81%D0%BA%D0%B8%D0%B9_%D0%BF%D0%BB%D0%B5%D0%BD%D0%BD%D0%B8%D0%BA" TargetMode="External"/><Relationship Id="rId15" Type="http://schemas.openxmlformats.org/officeDocument/2006/relationships/hyperlink" Target="https://ru.wikipedia.org/wiki/%D0%93%D1%80%D0%B0%D1%84_%D0%9D%D1%83%D0%BB%D0%B8%D0%BD" TargetMode="External"/><Relationship Id="rId23" Type="http://schemas.openxmlformats.org/officeDocument/2006/relationships/hyperlink" Target="https://ru.wikipedia.org/w/index.php?title=%D0%95%D0%B7%D0%B5%D1%80%D1%81%D0%BA%D0%B8%D0%B9_(%D0%BF%D0%BE%D1%8D%D0%BC%D0%B0)&amp;action=edit&amp;redlink=1" TargetMode="External"/><Relationship Id="rId28" Type="http://schemas.openxmlformats.org/officeDocument/2006/relationships/hyperlink" Target="https://ru.wikipedia.org/wiki/%D0%95%D0%B2%D0%B3%D0%B5%D0%BD%D0%B8%D0%B9_%D0%9E%D0%BD%D0%B5%D0%B3%D0%B8%D0%BD" TargetMode="External"/><Relationship Id="rId10" Type="http://schemas.openxmlformats.org/officeDocument/2006/relationships/hyperlink" Target="https://ru.wikipedia.org/wiki/%D0%91%D1%80%D0%B0%D1%82%D1%8C%D1%8F_%D1%80%D0%B0%D0%B7%D0%B1%D0%BE%D0%B9%D0%BD%D0%B8%D0%BA%D0%B8" TargetMode="External"/><Relationship Id="rId19" Type="http://schemas.openxmlformats.org/officeDocument/2006/relationships/hyperlink" Target="https://ru.wikipedia.org/wiki/1829_%D0%B3%D0%BE%D0%B4_%D0%B2_%D0%BB%D0%B8%D1%82%D0%B5%D1%80%D0%B0%D1%82%D1%83%D1%80%D0%B5" TargetMode="External"/><Relationship Id="rId31" Type="http://schemas.openxmlformats.org/officeDocument/2006/relationships/hyperlink" Target="https://ru.wikipedia.org/wiki/%D0%9C%D0%BE%D1%86%D0%B0%D1%80%D1%82_%D0%B8_%D0%A1%D0%B0%D0%BB%D1%8C%D0%B5%D1%80%D0%B8" TargetMode="External"/><Relationship Id="rId4" Type="http://schemas.openxmlformats.org/officeDocument/2006/relationships/hyperlink" Target="https://ru.wikipedia.org/wiki/1820_%D0%B3%D0%BE%D0%B4_%D0%B2_%D0%BB%D0%B8%D1%82%D0%B5%D1%80%D0%B0%D1%82%D1%83%D1%80%D0%B5" TargetMode="External"/><Relationship Id="rId9" Type="http://schemas.openxmlformats.org/officeDocument/2006/relationships/hyperlink" Target="https://ru.wikipedia.org/wiki/1822_%D0%B3%D0%BE%D0%B4_%D0%B2_%D0%BB%D0%B8%D1%82%D0%B5%D1%80%D0%B0%D1%82%D1%83%D1%80%D0%B5" TargetMode="External"/><Relationship Id="rId14" Type="http://schemas.openxmlformats.org/officeDocument/2006/relationships/hyperlink" Target="https://ru.wikipedia.org/wiki/1824_%D0%B3%D0%BE%D0%B4_%D0%B2_%D0%BB%D0%B8%D1%82%D0%B5%D1%80%D0%B0%D1%82%D1%83%D1%80%D0%B5" TargetMode="External"/><Relationship Id="rId22" Type="http://schemas.openxmlformats.org/officeDocument/2006/relationships/hyperlink" Target="https://ru.wikipedia.org/wiki/%D0%94%D0%BE%D0%BC%D0%B8%D0%BA_%D0%B2_%D0%9A%D0%BE%D0%BB%D0%BE%D0%BC%D0%BD%D0%B5" TargetMode="External"/><Relationship Id="rId27" Type="http://schemas.openxmlformats.org/officeDocument/2006/relationships/hyperlink" Target="https://ru.wikipedia.org/wiki/%D0%9C%D0%B5%D0%B4%D0%BD%D1%8B%D0%B9_%D0%B2%D1%81%D0%B0%D0%B4%D0%BD%D0%B8%D0%BA_(%D0%BF%D0%BE%D1%8D%D0%BC%D0%B0)" TargetMode="External"/><Relationship Id="rId30" Type="http://schemas.openxmlformats.org/officeDocument/2006/relationships/hyperlink" Target="https://ru.wikipedia.org/wiki/%D0%A1%D0%BA%D1%83%D0%BF%D0%BE%D0%B9_%D1%80%D1%8B%D1%86%D0%B0%D1%80%D1%8C" TargetMode="External"/><Relationship Id="rId35" Type="http://schemas.openxmlformats.org/officeDocument/2006/relationships/hyperlink" Target="https://ru.wikipedia.org/w/index.php?title=%D0%A0%D1%83%D1%81%D0%B0%D0%BB%D0%BA%D0%B0_(%D0%B4%D1%80%D0%B0%D0%BC%D0%B0)&amp;action=edit&amp;redlink=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ru.wikipedia.org/wiki/%D0%93%D1%80%D0%BE%D0%B1%D0%BE%D0%B2%D1%89%D0%B8%D0%BA_(%D0%BF%D0%BE%D0%B2%D0%B5%D1%81%D1%82%D1%8C)" TargetMode="External"/><Relationship Id="rId13" Type="http://schemas.openxmlformats.org/officeDocument/2006/relationships/hyperlink" Target="https://ru.wikipedia.org/wiki/1831_%D0%B3%D0%BE%D0%B4_%D0%B2_%D0%BB%D0%B8%D1%82%D0%B5%D1%80%D0%B0%D1%82%D1%83%D1%80%D0%B5" TargetMode="External"/><Relationship Id="rId18" Type="http://schemas.openxmlformats.org/officeDocument/2006/relationships/hyperlink" Target="https://ru.wikipedia.org/wiki/%D0%9A%D0%B8%D1%80%D0%B4%D0%B6%D0%B0%D0%BB%D0%B8" TargetMode="External"/><Relationship Id="rId26" Type="http://schemas.openxmlformats.org/officeDocument/2006/relationships/hyperlink" Target="https://ru.wikipedia.org/wiki/%D0%A1%D0%BA%D0%B0%D0%B7%D0%BA%D0%B0_%D0%BE_%D0%BC%D0%B5%D0%B4%D0%B2%D0%B5%D0%B4%D0%B8%D1%85%D0%B5" TargetMode="External"/><Relationship Id="rId3" Type="http://schemas.openxmlformats.org/officeDocument/2006/relationships/hyperlink" Target="https://ru.wikipedia.org/wiki/1827_%D0%B3%D0%BE%D0%B4_%D0%B2_%D0%BB%D0%B8%D1%82%D0%B5%D1%80%D0%B0%D1%82%D1%83%D1%80%D0%B5" TargetMode="External"/><Relationship Id="rId21" Type="http://schemas.openxmlformats.org/officeDocument/2006/relationships/hyperlink" Target="https://ru.wikipedia.org/w/index.php?title=%D0%9F%D1%83%D1%82%D0%B5%D1%88%D0%B5%D1%81%D1%82%D0%B2%D0%B8%D0%B5_%D0%B2_%D0%90%D1%80%D0%B7%D1%80%D1%83%D0%BC_%D0%B2%D0%BE_%D0%B2%D1%80%D0%B5%D0%BC%D1%8F_%D0%BF%D0%BE%D1%85%D0%BE%D0%B4%D0%B0_1829_%D0%B3%D0%BE%D0%B4%D0%B0&amp;action=edit&amp;redlink=1" TargetMode="External"/><Relationship Id="rId7" Type="http://schemas.openxmlformats.org/officeDocument/2006/relationships/hyperlink" Target="https://ru.wikipedia.org/wiki/%D0%9C%D0%B5%D1%82%D0%B5%D0%BB%D1%8C_(%D0%BF%D0%BE%D0%B2%D0%B5%D1%81%D1%82%D1%8C)" TargetMode="External"/><Relationship Id="rId12" Type="http://schemas.openxmlformats.org/officeDocument/2006/relationships/hyperlink" Target="https://ru.wikipedia.org/w/index.php?title=%D0%A0%D0%BE%D1%81%D0%BB%D0%B0%D0%B2%D0%BB%D0%B5%D0%B2_(%D1%80%D0%BE%D0%BC%D0%B0%D0%BD)&amp;action=edit&amp;redlink=1" TargetMode="External"/><Relationship Id="rId17" Type="http://schemas.openxmlformats.org/officeDocument/2006/relationships/hyperlink" Target="https://ru.wikipedia.org/wiki/%D0%98%D1%81%D1%82%D0%BE%D1%80%D0%B8%D1%8F_%D0%9F%D1%83%D0%B3%D0%B0%D1%87%D1%91%D0%B2%D0%B0" TargetMode="External"/><Relationship Id="rId25" Type="http://schemas.openxmlformats.org/officeDocument/2006/relationships/hyperlink" Target="https://ru.wikipedia.org/wiki/%D0%A1%D0%BA%D0%B0%D0%B7%D0%BA%D0%B0_%D0%BE_%D0%BF%D0%BE%D0%BF%D0%B5_%D0%B8_%D0%BE_%D1%80%D0%B0%D0%B1%D0%BE%D1%82%D0%BD%D0%B8%D0%BA%D0%B5_%D0%B5%D0%B3%D0%BE_%D0%91%D0%B0%D0%BB%D0%B4%D0%B5" TargetMode="External"/><Relationship Id="rId2" Type="http://schemas.openxmlformats.org/officeDocument/2006/relationships/hyperlink" Target="https://ru.wikipedia.org/wiki/%D0%90%D1%80%D0%B0%D0%BF_%D0%9F%D0%B5%D1%82%D1%80%D0%B0_%D0%92%D0%B5%D0%BB%D0%B8%D0%BA%D0%BE%D0%B3%D0%BE" TargetMode="External"/><Relationship Id="rId16" Type="http://schemas.openxmlformats.org/officeDocument/2006/relationships/hyperlink" Target="https://ru.wikipedia.org/wiki/1834_%D0%B3%D0%BE%D0%B4_%D0%B2_%D0%BB%D0%B8%D1%82%D0%B5%D1%80%D0%B0%D1%82%D1%83%D1%80%D0%B5" TargetMode="External"/><Relationship Id="rId20" Type="http://schemas.openxmlformats.org/officeDocument/2006/relationships/hyperlink" Target="https://ru.wikipedia.org/wiki/1835_%D0%B3%D0%BE%D0%B4_%D0%B2_%D0%BB%D0%B8%D1%82%D0%B5%D1%80%D0%B0%D1%82%D1%83%D1%80%D0%B5" TargetMode="External"/><Relationship Id="rId29" Type="http://schemas.openxmlformats.org/officeDocument/2006/relationships/hyperlink" Target="https://ru.wikipedia.org/wiki/%D0%A1%D0%BA%D0%B0%D0%B7%D0%BA%D0%B0_%D0%BE_%D0%BC%D1%91%D1%80%D1%82%D0%B2%D0%BE%D0%B9_%D1%86%D0%B0%D1%80%D0%B5%D0%B2%D0%BD%D0%B5_%D0%B8_%D1%81%D0%B5%D0%BC%D0%B8_%D0%B1%D0%BE%D0%B3%D0%B0%D1%82%D1%8B%D1%80%D1%8F%D1%85" TargetMode="External"/><Relationship Id="rId1" Type="http://schemas.openxmlformats.org/officeDocument/2006/relationships/slideLayout" Target="../slideLayouts/slideLayout2.xml"/><Relationship Id="rId6" Type="http://schemas.openxmlformats.org/officeDocument/2006/relationships/hyperlink" Target="https://ru.wikipedia.org/wiki/%D0%92%D1%8B%D1%81%D1%82%D1%80%D0%B5%D0%BB_(%D0%BF%D0%BE%D0%B2%D0%B5%D1%81%D1%82%D1%8C)" TargetMode="External"/><Relationship Id="rId11" Type="http://schemas.openxmlformats.org/officeDocument/2006/relationships/hyperlink" Target="https://ru.wikipedia.org/wiki/%D0%98%D1%81%D1%82%D0%BE%D1%80%D0%B8%D1%8F_%D1%81%D0%B5%D0%BB%D0%B0_%D0%93%D0%BE%D1%80%D1%8E%D1%85%D0%B8%D0%BD%D0%B0" TargetMode="External"/><Relationship Id="rId24" Type="http://schemas.openxmlformats.org/officeDocument/2006/relationships/hyperlink" Target="https://ru.wikipedia.org/wiki/%D0%96%D0%B5%D0%BD%D0%B8%D1%85_(%D1%81%D0%BA%D0%B0%D0%B7%D0%BA%D0%B0)" TargetMode="External"/><Relationship Id="rId5" Type="http://schemas.openxmlformats.org/officeDocument/2006/relationships/hyperlink" Target="https://ru.wikipedia.org/wiki/%D0%9F%D0%BE%D0%B2%D0%B5%D1%81%D1%82%D0%B8_%D0%91%D0%B5%D0%BB%D0%BA%D0%B8%D0%BD%D0%B0" TargetMode="External"/><Relationship Id="rId15" Type="http://schemas.openxmlformats.org/officeDocument/2006/relationships/hyperlink" Target="https://ru.wikipedia.org/wiki/%D0%9F%D0%B8%D0%BA%D0%BE%D0%B2%D0%B0%D1%8F_%D0%B4%D0%B0%D0%BC%D0%B0" TargetMode="External"/><Relationship Id="rId23" Type="http://schemas.openxmlformats.org/officeDocument/2006/relationships/hyperlink" Target="https://ru.wikipedia.org/wiki/1836_%D0%B3%D0%BE%D0%B4_%D0%B2_%D0%BB%D0%B8%D1%82%D0%B5%D1%80%D0%B0%D1%82%D1%83%D1%80%D0%B5" TargetMode="External"/><Relationship Id="rId28" Type="http://schemas.openxmlformats.org/officeDocument/2006/relationships/hyperlink" Target="https://ru.wikipedia.org/wiki/%D0%A1%D0%BA%D0%B0%D0%B7%D0%BA%D0%B0_%D0%BE_%D1%80%D1%8B%D0%B1%D0%B0%D0%BA%D0%B5_%D0%B8_%D1%80%D1%8B%D0%B1%D0%BA%D0%B5" TargetMode="External"/><Relationship Id="rId10" Type="http://schemas.openxmlformats.org/officeDocument/2006/relationships/hyperlink" Target="https://ru.wikipedia.org/wiki/%D0%91%D0%B0%D1%80%D1%8B%D1%88%D0%BD%D1%8F-%D0%BA%D1%80%D0%B5%D1%81%D1%82%D1%8C%D1%8F%D0%BD%D0%BA%D0%B0_(%D0%BF%D0%BE%D0%B2%D0%B5%D1%81%D1%82%D1%8C)" TargetMode="External"/><Relationship Id="rId19" Type="http://schemas.openxmlformats.org/officeDocument/2006/relationships/hyperlink" Target="https://ru.wikipedia.org/wiki/%D0%95%D0%B3%D0%B8%D0%BF%D0%B5%D1%82%D1%81%D0%BA%D0%B8%D0%B5_%D0%BD%D0%BE%D1%87%D0%B8_(%D0%9F%D1%83%D1%88%D0%BA%D0%B8%D0%BD)" TargetMode="External"/><Relationship Id="rId31" Type="http://schemas.openxmlformats.org/officeDocument/2006/relationships/image" Target="../media/image9.gif"/><Relationship Id="rId4" Type="http://schemas.openxmlformats.org/officeDocument/2006/relationships/hyperlink" Target="https://ru.wikipedia.org/w/index.php?title=%D0%A0%D0%BE%D0%BC%D0%B0%D0%BD_%D0%B2_%D0%BF%D0%B8%D1%81%D1%8C%D0%BC%D0%B0%D1%85_(%D0%9F%D1%83%D1%88%D0%BA%D0%B8%D0%BD)&amp;action=edit&amp;redlink=1" TargetMode="External"/><Relationship Id="rId9" Type="http://schemas.openxmlformats.org/officeDocument/2006/relationships/hyperlink" Target="https://ru.wikipedia.org/wiki/%D0%A1%D1%82%D0%B0%D0%BD%D1%86%D0%B8%D0%BE%D0%BD%D0%BD%D1%8B%D0%B9_%D1%81%D0%BC%D0%BE%D1%82%D1%80%D0%B8%D1%82%D0%B5%D0%BB%D1%8C_(%D0%BF%D0%BE%D0%B2%D0%B5%D1%81%D1%82%D1%8C)" TargetMode="External"/><Relationship Id="rId14" Type="http://schemas.openxmlformats.org/officeDocument/2006/relationships/hyperlink" Target="https://ru.wikipedia.org/wiki/%D0%94%D1%83%D0%B1%D1%80%D0%BE%D0%B2%D1%81%D0%BA%D0%B8%D0%B9_(%D1%80%D0%BE%D0%BC%D0%B0%D0%BD)" TargetMode="External"/><Relationship Id="rId22" Type="http://schemas.openxmlformats.org/officeDocument/2006/relationships/hyperlink" Target="https://ru.wikipedia.org/wiki/%D0%9A%D0%B0%D0%BF%D0%B8%D1%82%D0%B0%D0%BD%D1%81%D0%BA%D0%B0%D1%8F_%D0%B4%D0%BE%D1%87%D0%BA%D0%B0" TargetMode="External"/><Relationship Id="rId27" Type="http://schemas.openxmlformats.org/officeDocument/2006/relationships/hyperlink" Target="https://ru.wikipedia.org/wiki/%D0%A1%D0%BA%D0%B0%D0%B7%D0%BA%D0%B0_%D0%BE_%D1%86%D0%B0%D1%80%D0%B5_%D0%A1%D0%B0%D0%BB%D1%82%D0%B0%D0%BD%D0%B5,_%D0%BE_%D1%81%D1%8B%D0%BD%D0%B5_%D0%B5%D0%B3%D0%BE_%D1%81%D0%BB%D0%B0%D0%B2%D0%BD%D0%BE%D0%BC_%D0%B8_%D0%BC%D0%BE%D0%B3%D1%83%D1%87%D0%B5%D0%BC_%D0%B1%D0%BE%D0%B3%D0%B0%D1%82%D1%8B%D1%80%D0%B5_%D0%BA%D0%BD%D1%8F%D0%B7%D0%B5_%D0%93%D0%B2%D0%B8%D0%B4%D0%BE%D0%BD%D0%B5_%D0%A1%D0%B0%D0%BB%D1%82%D0%B0%D0%BD%D0%BE%D0%B2%D0%B8%D1%87%D0%B5_%D0%B8_%D0%BE_%D0%BF%D1%80%D0%B5%D0%BA%D1%80%D0%B0%D1%81%D0%BD%D0%BE%D0%B9_%D1%86%D0%B0%D1%80%D0%B5%D0%B2%D0%BD%D0%B5_%D0%BB%D0%B5%D0%B1%D0%B5%D0%B4%D0%B8" TargetMode="External"/><Relationship Id="rId30" Type="http://schemas.openxmlformats.org/officeDocument/2006/relationships/hyperlink" Target="https://ru.wikipedia.org/wiki/%D0%A1%D0%BA%D0%B0%D0%B7%D0%BA%D0%B0_%D0%BE_%D0%B7%D0%BE%D0%BB%D0%BE%D1%82%D0%BE%D0%BC_%D0%BF%D0%B5%D1%82%D1%83%D1%88%D0%BA%D0%B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314" name="Рисунок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ctrTitle"/>
          </p:nvPr>
        </p:nvSpPr>
        <p:spPr>
          <a:xfrm>
            <a:off x="341194" y="2879678"/>
            <a:ext cx="8461612" cy="3725838"/>
          </a:xfrm>
        </p:spPr>
        <p:txBody>
          <a:bodyPr rtlCol="0">
            <a:normAutofit/>
          </a:bodyPr>
          <a:lstStyle/>
          <a:p>
            <a:pPr fontAlgn="auto">
              <a:spcAft>
                <a:spcPts val="0"/>
              </a:spcAft>
              <a:defRPr/>
            </a:pPr>
            <a:r>
              <a:rPr lang="ru-RU" sz="7200" b="1" dirty="0">
                <a:ln w="9525">
                  <a:solidFill>
                    <a:schemeClr val="bg1"/>
                  </a:solidFill>
                  <a:prstDash val="solid"/>
                </a:ln>
                <a:solidFill>
                  <a:schemeClr val="accent2">
                    <a:lumMod val="50000"/>
                  </a:schemeClr>
                </a:solidFill>
                <a:effectLst>
                  <a:outerShdw blurRad="12700" dist="38100" dir="2700000" algn="tl" rotWithShape="0">
                    <a:schemeClr val="accent5">
                      <a:lumMod val="60000"/>
                      <a:lumOff val="40000"/>
                    </a:schemeClr>
                  </a:outerShdw>
                </a:effectLst>
                <a:latin typeface="+mn-lt"/>
              </a:rPr>
              <a:t>Золотой век русской культуры - XIX ( 19 ) век</a:t>
            </a:r>
          </a:p>
        </p:txBody>
      </p:sp>
      <p:pic>
        <p:nvPicPr>
          <p:cNvPr id="13316" name="Picture 2" descr="C:\Users\user\Desktop\Золотой век русской культуры - XIX ( 19 ) век\ae0c7074f8f99dede52472688212e0d3.gif"/>
          <p:cNvPicPr>
            <a:picLocks noChangeAspect="1" noChangeArrowheads="1" noCrop="1"/>
          </p:cNvPicPr>
          <p:nvPr/>
        </p:nvPicPr>
        <p:blipFill>
          <a:blip r:embed="rId3"/>
          <a:srcRect/>
          <a:stretch>
            <a:fillRect/>
          </a:stretch>
        </p:blipFill>
        <p:spPr bwMode="auto">
          <a:xfrm>
            <a:off x="-433388" y="139700"/>
            <a:ext cx="3048001" cy="2286000"/>
          </a:xfrm>
          <a:prstGeom prst="rect">
            <a:avLst/>
          </a:prstGeom>
          <a:noFill/>
          <a:ln w="9525">
            <a:noFill/>
            <a:miter lim="800000"/>
            <a:headEnd/>
            <a:tailEnd/>
          </a:ln>
        </p:spPr>
      </p:pic>
      <p:pic>
        <p:nvPicPr>
          <p:cNvPr id="13317" name="Picture 3" descr="C:\Users\user\Desktop\Золотой век русской культуры - XIX ( 19 ) век\zhukovskij.gif"/>
          <p:cNvPicPr>
            <a:picLocks noChangeAspect="1" noChangeArrowheads="1"/>
          </p:cNvPicPr>
          <p:nvPr/>
        </p:nvPicPr>
        <p:blipFill>
          <a:blip r:embed="rId4"/>
          <a:srcRect/>
          <a:stretch>
            <a:fillRect/>
          </a:stretch>
        </p:blipFill>
        <p:spPr bwMode="auto">
          <a:xfrm>
            <a:off x="2211388" y="139700"/>
            <a:ext cx="1841500" cy="2303463"/>
          </a:xfrm>
          <a:prstGeom prst="rect">
            <a:avLst/>
          </a:prstGeom>
          <a:noFill/>
          <a:ln w="9525">
            <a:noFill/>
            <a:miter lim="800000"/>
            <a:headEnd/>
            <a:tailEnd/>
          </a:ln>
        </p:spPr>
      </p:pic>
      <p:pic>
        <p:nvPicPr>
          <p:cNvPr id="13318" name="Picture 4" descr="C:\Users\user\Desktop\Золотой век русской культуры - XIX ( 19 ) век\220px-Fet_by_Repin.jpg"/>
          <p:cNvPicPr>
            <a:picLocks noChangeAspect="1" noChangeArrowheads="1"/>
          </p:cNvPicPr>
          <p:nvPr/>
        </p:nvPicPr>
        <p:blipFill>
          <a:blip r:embed="rId5"/>
          <a:srcRect/>
          <a:stretch>
            <a:fillRect/>
          </a:stretch>
        </p:blipFill>
        <p:spPr bwMode="auto">
          <a:xfrm>
            <a:off x="4246563" y="153988"/>
            <a:ext cx="1785937" cy="2271712"/>
          </a:xfrm>
          <a:prstGeom prst="rect">
            <a:avLst/>
          </a:prstGeom>
          <a:noFill/>
          <a:ln w="9525">
            <a:noFill/>
            <a:miter lim="800000"/>
            <a:headEnd/>
            <a:tailEnd/>
          </a:ln>
        </p:spPr>
      </p:pic>
      <p:pic>
        <p:nvPicPr>
          <p:cNvPr id="13319" name="Picture 5" descr="C:\Users\user\Desktop\Золотой век русской культуры - XIX ( 19 ) век\nekrasov.gif"/>
          <p:cNvPicPr>
            <a:picLocks noChangeAspect="1" noChangeArrowheads="1"/>
          </p:cNvPicPr>
          <p:nvPr/>
        </p:nvPicPr>
        <p:blipFill>
          <a:blip r:embed="rId6"/>
          <a:srcRect/>
          <a:stretch>
            <a:fillRect/>
          </a:stretch>
        </p:blipFill>
        <p:spPr bwMode="auto">
          <a:xfrm>
            <a:off x="6286500" y="153988"/>
            <a:ext cx="1817688" cy="227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ъект 2"/>
          <p:cNvSpPr>
            <a:spLocks noGrp="1"/>
          </p:cNvSpPr>
          <p:nvPr>
            <p:ph idx="1"/>
          </p:nvPr>
        </p:nvSpPr>
        <p:spPr bwMode="auto">
          <a:xfrm>
            <a:off x="122238" y="2606675"/>
            <a:ext cx="5446712" cy="4135438"/>
          </a:xfrm>
        </p:spPr>
        <p:txBody>
          <a:bodyPr wrap="square" numCol="1" anchor="t" anchorCtr="0" compatLnSpc="1">
            <a:prstTxWarp prst="textNoShape">
              <a:avLst/>
            </a:prstTxWarp>
          </a:bodyPr>
          <a:lstStyle/>
          <a:p>
            <a:r>
              <a:rPr lang="ru-RU" smtClean="0"/>
              <a:t>    Лев Толстой издавал специальный педагогический журнал “Ясная Поляна”. Программа его включала описание новых приемов обучения, новых принципов административной деятельности, распространения книг среди народа, анализ свободно возникающих школ. Он приглашал к сотрудничеству в журнале учителей, смотрящих на свое занятие не только как на средство существования, не только как на обязанность обучения детей, но как на область испытания для науки педагогики.</a:t>
            </a:r>
          </a:p>
        </p:txBody>
      </p:sp>
      <p:pic>
        <p:nvPicPr>
          <p:cNvPr id="27650" name="Picture 2" descr="C:\Users\user\Desktop\Золотой век русской культуры - XIX ( 19 ) век\YP5.jpg"/>
          <p:cNvPicPr>
            <a:picLocks noChangeAspect="1" noChangeArrowheads="1"/>
          </p:cNvPicPr>
          <p:nvPr/>
        </p:nvPicPr>
        <p:blipFill>
          <a:blip r:embed="rId2"/>
          <a:srcRect/>
          <a:stretch>
            <a:fillRect/>
          </a:stretch>
        </p:blipFill>
        <p:spPr bwMode="auto">
          <a:xfrm>
            <a:off x="5705475" y="1646238"/>
            <a:ext cx="3370263" cy="5089525"/>
          </a:xfrm>
          <a:prstGeom prst="rect">
            <a:avLst/>
          </a:prstGeom>
          <a:noFill/>
          <a:ln w="9525">
            <a:noFill/>
            <a:miter lim="800000"/>
            <a:headEnd/>
            <a:tailEnd/>
          </a:ln>
        </p:spPr>
      </p:pic>
      <p:pic>
        <p:nvPicPr>
          <p:cNvPr id="27651" name="Picture 3" descr="C:\Users\user\Desktop\Золотой век русской культуры - XIX ( 19 ) век\Книга.gif"/>
          <p:cNvPicPr>
            <a:picLocks noChangeAspect="1" noChangeArrowheads="1" noCrop="1"/>
          </p:cNvPicPr>
          <p:nvPr/>
        </p:nvPicPr>
        <p:blipFill>
          <a:blip r:embed="rId3"/>
          <a:srcRect/>
          <a:stretch>
            <a:fillRect/>
          </a:stretch>
        </p:blipFill>
        <p:spPr bwMode="auto">
          <a:xfrm>
            <a:off x="831850" y="-100013"/>
            <a:ext cx="2211388" cy="2663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6525" y="2620963"/>
            <a:ext cx="8912225" cy="4121150"/>
          </a:xfrm>
        </p:spPr>
        <p:txBody>
          <a:bodyPr>
            <a:normAutofit fontScale="92500"/>
          </a:bodyPr>
          <a:lstStyle/>
          <a:p>
            <a:pPr fontAlgn="auto">
              <a:spcAft>
                <a:spcPts val="0"/>
              </a:spcAft>
              <a:buFont typeface="Arial" panose="020B0604020202020204" pitchFamily="34" charset="0"/>
              <a:buChar char="•"/>
              <a:defRPr/>
            </a:pPr>
            <a:r>
              <a:rPr lang="ru-RU" b="1" i="1" dirty="0"/>
              <a:t>“Уже давно виднеются из школы огни в окнах, и через полчаса после звонка, в тумане, в дожде или в косых лучах осеннего солнца, появляются на буграх... темные фигурки, по две, по три, и поодиночке... Дорогой почти никогда я не видал, чтобы ученики играли - нечто кто из самых маленьких или из вновь поступивших... С собой никто ничего не несет - ни книг, ни тетрадок. Уроков на дом не задают. Мало того, что в руках ничего не несут - им нечего и в голове нести. Никакого урока, ничего, сделанного вчера, он не обязан помнить нынче. Его не мучит мысль о предстоящем уроке. Он несет только себя, свою восприимчивую натуру и уверенность в том, что в школе нынче будет весело так же, как вчера. Он не думает о классе до тех пор, пока класс не начался. Никогда никому не делают выговоров за </a:t>
            </a:r>
            <a:r>
              <a:rPr lang="ru-RU" b="1" i="1" dirty="0" err="1"/>
              <a:t>опаздывание</a:t>
            </a:r>
            <a:r>
              <a:rPr lang="ru-RU" b="1" i="1" dirty="0"/>
              <a:t>, и никогда не опаздывают, нешто старшие, которых отцы другой раз задержат дома какой-нибудь работой. И тогда этот большой рысью, запыхавшись, прибегает в школу”. </a:t>
            </a:r>
            <a:endParaRPr lang="ru-RU" dirty="0"/>
          </a:p>
        </p:txBody>
      </p:sp>
      <p:pic>
        <p:nvPicPr>
          <p:cNvPr id="28674" name="Picture 2" descr="C:\Users\user\Desktop\Золотой век русской культуры - XIX ( 19 ) век\risunok_uhen_LNT.jpg"/>
          <p:cNvPicPr>
            <a:picLocks noChangeAspect="1" noChangeArrowheads="1"/>
          </p:cNvPicPr>
          <p:nvPr/>
        </p:nvPicPr>
        <p:blipFill>
          <a:blip r:embed="rId2"/>
          <a:srcRect/>
          <a:stretch>
            <a:fillRect/>
          </a:stretch>
        </p:blipFill>
        <p:spPr bwMode="auto">
          <a:xfrm>
            <a:off x="287338" y="95250"/>
            <a:ext cx="3448050" cy="244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9593" y="0"/>
            <a:ext cx="7886700" cy="1325563"/>
          </a:xfrm>
        </p:spPr>
        <p:txBody>
          <a:bodyPr rtlCol="0">
            <a:normAutofit/>
          </a:bodyPr>
          <a:lstStyle/>
          <a:p>
            <a:pPr algn="ctr" fontAlgn="auto">
              <a:spcAft>
                <a:spcPts val="0"/>
              </a:spcAft>
              <a:defRPr/>
            </a:pPr>
            <a:r>
              <a:rPr lang="ru-RU"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Азбука Л. Н. Толстого</a:t>
            </a:r>
            <a:endParaRPr lang="ru-RU" sz="5400" dirty="0"/>
          </a:p>
        </p:txBody>
      </p:sp>
      <p:pic>
        <p:nvPicPr>
          <p:cNvPr id="29698" name="Picture 2" descr="C:\Users\user\Desktop\Золотой век русской культуры - XIX ( 19 ) век\zHbVM558GSo.jpg"/>
          <p:cNvPicPr>
            <a:picLocks noChangeAspect="1" noChangeArrowheads="1"/>
          </p:cNvPicPr>
          <p:nvPr/>
        </p:nvPicPr>
        <p:blipFill>
          <a:blip r:embed="rId2"/>
          <a:srcRect/>
          <a:stretch>
            <a:fillRect/>
          </a:stretch>
        </p:blipFill>
        <p:spPr bwMode="auto">
          <a:xfrm>
            <a:off x="5802313" y="3370263"/>
            <a:ext cx="3176587" cy="2298700"/>
          </a:xfrm>
          <a:prstGeom prst="rect">
            <a:avLst/>
          </a:prstGeom>
          <a:noFill/>
          <a:ln w="9525">
            <a:noFill/>
            <a:miter lim="800000"/>
            <a:headEnd/>
            <a:tailEnd/>
          </a:ln>
        </p:spPr>
      </p:pic>
      <p:pic>
        <p:nvPicPr>
          <p:cNvPr id="29699" name="Picture 3" descr="C:\Users\user\Desktop\Золотой век русской культуры - XIX ( 19 ) век\az4.JPG"/>
          <p:cNvPicPr>
            <a:picLocks noChangeAspect="1" noChangeArrowheads="1"/>
          </p:cNvPicPr>
          <p:nvPr/>
        </p:nvPicPr>
        <p:blipFill>
          <a:blip r:embed="rId3"/>
          <a:srcRect/>
          <a:stretch>
            <a:fillRect/>
          </a:stretch>
        </p:blipFill>
        <p:spPr bwMode="auto">
          <a:xfrm>
            <a:off x="109538" y="2736850"/>
            <a:ext cx="2797175" cy="3673475"/>
          </a:xfrm>
          <a:prstGeom prst="rect">
            <a:avLst/>
          </a:prstGeom>
          <a:noFill/>
          <a:ln w="9525">
            <a:noFill/>
            <a:miter lim="800000"/>
            <a:headEnd/>
            <a:tailEnd/>
          </a:ln>
        </p:spPr>
      </p:pic>
      <p:pic>
        <p:nvPicPr>
          <p:cNvPr id="29700" name="Picture 4" descr="C:\Users\user\Desktop\Золотой век русской культуры - XIX ( 19 ) век\Азбука_Толстого_1872.jpg"/>
          <p:cNvPicPr>
            <a:picLocks noChangeAspect="1" noChangeArrowheads="1"/>
          </p:cNvPicPr>
          <p:nvPr/>
        </p:nvPicPr>
        <p:blipFill>
          <a:blip r:embed="rId4"/>
          <a:srcRect/>
          <a:stretch>
            <a:fillRect/>
          </a:stretch>
        </p:blipFill>
        <p:spPr bwMode="auto">
          <a:xfrm>
            <a:off x="3074988" y="2736850"/>
            <a:ext cx="2551112" cy="367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298" y="0"/>
            <a:ext cx="7886700" cy="1325563"/>
          </a:xfrm>
        </p:spPr>
        <p:txBody>
          <a:bodyPr rtlCol="0">
            <a:normAutofit/>
          </a:bodyPr>
          <a:lstStyle/>
          <a:p>
            <a:pPr algn="ctr" fontAlgn="auto">
              <a:spcAft>
                <a:spcPts val="0"/>
              </a:spcAft>
              <a:defRPr/>
            </a:pPr>
            <a:r>
              <a:rPr lang="ru-RU"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Композиторы </a:t>
            </a:r>
            <a:r>
              <a:rPr lang="en-US"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XIX </a:t>
            </a:r>
            <a:r>
              <a:rPr lang="ru-RU"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века</a:t>
            </a:r>
            <a:endParaRPr lang="ru-RU" sz="5400" dirty="0"/>
          </a:p>
        </p:txBody>
      </p:sp>
      <p:sp>
        <p:nvSpPr>
          <p:cNvPr id="30722"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30723" name="Picture 2" descr="C:\Users\user\Desktop\Золотой век русской культуры - XIX ( 19 ) век\5223.gif"/>
          <p:cNvPicPr>
            <a:picLocks noChangeAspect="1" noChangeArrowheads="1" noCrop="1"/>
          </p:cNvPicPr>
          <p:nvPr/>
        </p:nvPicPr>
        <p:blipFill>
          <a:blip r:embed="rId2"/>
          <a:srcRect/>
          <a:stretch>
            <a:fillRect/>
          </a:stretch>
        </p:blipFill>
        <p:spPr bwMode="auto">
          <a:xfrm>
            <a:off x="-261938" y="-479425"/>
            <a:ext cx="9910763"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002" y="163773"/>
            <a:ext cx="7886700" cy="1325563"/>
          </a:xfrm>
        </p:spPr>
        <p:txBody>
          <a:bodyPr rtlCol="0">
            <a:no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Михаил Иванович Глинка</a:t>
            </a:r>
            <a:endParaRPr lang="ru-RU" sz="4800" dirty="0"/>
          </a:p>
        </p:txBody>
      </p:sp>
      <p:sp>
        <p:nvSpPr>
          <p:cNvPr id="31746"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31747" name="Picture 2" descr="C:\Users\user\Desktop\Золотой век русской культуры - XIX ( 19 ) век\525.jpg"/>
          <p:cNvPicPr>
            <a:picLocks noChangeAspect="1" noChangeArrowheads="1"/>
          </p:cNvPicPr>
          <p:nvPr/>
        </p:nvPicPr>
        <p:blipFill>
          <a:blip r:embed="rId2"/>
          <a:srcRect/>
          <a:stretch>
            <a:fillRect/>
          </a:stretch>
        </p:blipFill>
        <p:spPr bwMode="auto">
          <a:xfrm>
            <a:off x="204788" y="1635125"/>
            <a:ext cx="8691562" cy="509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ъект 2"/>
          <p:cNvSpPr>
            <a:spLocks noGrp="1"/>
          </p:cNvSpPr>
          <p:nvPr>
            <p:ph idx="1"/>
          </p:nvPr>
        </p:nvSpPr>
        <p:spPr bwMode="auto">
          <a:xfrm>
            <a:off x="109538" y="2579688"/>
            <a:ext cx="8939212" cy="4148137"/>
          </a:xfrm>
        </p:spPr>
        <p:txBody>
          <a:bodyPr wrap="square" numCol="1" anchor="t" anchorCtr="0" compatLnSpc="1">
            <a:prstTxWarp prst="textNoShape">
              <a:avLst/>
            </a:prstTxWarp>
          </a:bodyPr>
          <a:lstStyle/>
          <a:p>
            <a:r>
              <a:rPr lang="ru-RU" sz="2300" smtClean="0"/>
              <a:t>Великий русский композитор М.И. Глинка родился 20 мая (1 июня) 1804 года в селе Новоспасском ( близ Смоленской губернии ) в имении отца, капитана в отставке, Ивана Николаевича Глинки. Болезненный и слабый ребенок, он воспитывался своей бабушкой (по отцу), крутой и властной женщиной, грозой крепостных и своих близких. Начальное образование получил дома. Музыкальные занятия с приглашенной из Петербурга гувернанткой, Варварой Федоровной Кламер, игра на скрипке и фортепиано начались довольно поздно (1815-1816) и носили любительский характер. Музыкальные способности в это время выражались "страстью" к колокольному звону, Глинка умел на медных тазах ловко подражать звонарям.</a:t>
            </a:r>
          </a:p>
        </p:txBody>
      </p:sp>
      <p:pic>
        <p:nvPicPr>
          <p:cNvPr id="32770" name="Picture 2" descr="C:\Users\user\Desktop\Золотой век русской культуры - XIX ( 19 ) век\muzik16s.gif"/>
          <p:cNvPicPr>
            <a:picLocks noChangeAspect="1" noChangeArrowheads="1" noCrop="1"/>
          </p:cNvPicPr>
          <p:nvPr/>
        </p:nvPicPr>
        <p:blipFill>
          <a:blip r:embed="rId2"/>
          <a:srcRect/>
          <a:stretch>
            <a:fillRect/>
          </a:stretch>
        </p:blipFill>
        <p:spPr bwMode="auto">
          <a:xfrm>
            <a:off x="-68263" y="0"/>
            <a:ext cx="2511426"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ъект 2"/>
          <p:cNvSpPr>
            <a:spLocks noGrp="1"/>
          </p:cNvSpPr>
          <p:nvPr>
            <p:ph idx="1"/>
          </p:nvPr>
        </p:nvSpPr>
        <p:spPr bwMode="auto">
          <a:xfrm>
            <a:off x="177800" y="2524125"/>
            <a:ext cx="8843963" cy="4149725"/>
          </a:xfrm>
        </p:spPr>
        <p:txBody>
          <a:bodyPr wrap="square" numCol="1" anchor="t" anchorCtr="0" compatLnSpc="1">
            <a:prstTxWarp prst="textNoShape">
              <a:avLst/>
            </a:prstTxWarp>
          </a:bodyPr>
          <a:lstStyle/>
          <a:p>
            <a:r>
              <a:rPr lang="ru-RU" sz="3000" smtClean="0"/>
              <a:t>В начале 1817 года Глинка был отвезен в Петербург, где его поместили в только что открытый Благородный пансион при Главном педагогическом институте. Этот пансион был привилегированным учебным заведением для детей дворян. Параллельно с учебой Глинка брал уроки игры на фортепиано. Обучался музыке у лучших петербургских учителей того времени. В начале лета 1822 года Глинка был выпущен из пансиона, оказавшись одним из лучших учеников.</a:t>
            </a:r>
          </a:p>
        </p:txBody>
      </p:sp>
      <p:pic>
        <p:nvPicPr>
          <p:cNvPr id="33794" name="Picture 2" descr="C:\Users\user\Desktop\Золотой век русской культуры - XIX ( 19 ) век\10813948.png"/>
          <p:cNvPicPr>
            <a:picLocks noChangeAspect="1" noChangeArrowheads="1"/>
          </p:cNvPicPr>
          <p:nvPr/>
        </p:nvPicPr>
        <p:blipFill>
          <a:blip r:embed="rId2"/>
          <a:srcRect/>
          <a:stretch>
            <a:fillRect/>
          </a:stretch>
        </p:blipFill>
        <p:spPr bwMode="auto">
          <a:xfrm>
            <a:off x="5746750" y="0"/>
            <a:ext cx="3397250" cy="2709863"/>
          </a:xfrm>
          <a:prstGeom prst="rect">
            <a:avLst/>
          </a:prstGeom>
          <a:noFill/>
          <a:ln w="9525">
            <a:noFill/>
            <a:miter lim="800000"/>
            <a:headEnd/>
            <a:tailEnd/>
          </a:ln>
        </p:spPr>
      </p:pic>
      <p:pic>
        <p:nvPicPr>
          <p:cNvPr id="33795" name="Picture 3" descr="C:\Users\user\Desktop\Золотой век русской культуры - XIX ( 19 ) век\10078248.png"/>
          <p:cNvPicPr>
            <a:picLocks noChangeAspect="1" noChangeArrowheads="1"/>
          </p:cNvPicPr>
          <p:nvPr/>
        </p:nvPicPr>
        <p:blipFill>
          <a:blip r:embed="rId3"/>
          <a:srcRect/>
          <a:stretch>
            <a:fillRect/>
          </a:stretch>
        </p:blipFill>
        <p:spPr bwMode="auto">
          <a:xfrm>
            <a:off x="-111125" y="-150813"/>
            <a:ext cx="3236913" cy="305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67175" y="2279650"/>
            <a:ext cx="4981575" cy="4435475"/>
          </a:xfrm>
        </p:spPr>
        <p:txBody>
          <a:bodyPr>
            <a:normAutofit fontScale="92500" lnSpcReduction="10000"/>
          </a:bodyPr>
          <a:lstStyle/>
          <a:p>
            <a:pPr fontAlgn="auto">
              <a:spcAft>
                <a:spcPts val="0"/>
              </a:spcAft>
              <a:buFont typeface="Arial" panose="020B0604020202020204" pitchFamily="34" charset="0"/>
              <a:buChar char="•"/>
              <a:defRPr/>
            </a:pPr>
            <a:r>
              <a:rPr lang="ru-RU" dirty="0"/>
              <a:t>Первый опыт Глинки в сочинении музыки относится к 1822 году - времени окончания пансиона. Это были вариации для арфы или фортепиано на тему из модной в то время оперы австрийского композитора </a:t>
            </a:r>
            <a:r>
              <a:rPr lang="ru-RU" dirty="0" err="1"/>
              <a:t>Вейгля</a:t>
            </a:r>
            <a:r>
              <a:rPr lang="ru-RU" dirty="0"/>
              <a:t> "Швейцарское семейство". С этого момента, продолжая совершенствоваться в игре на фортепиано, Глинка всё больше внимания уделяет композиции и вскоре уже сочиняет чрезвычайно много, пробуя свои силы в самых разных жанрах. Долгое время он остается неудовлетворенным своей работой. А ведь именно в этот период были написаны хорошо известные романсы и песни: "Не искушай меня без нужды" на слова Е.А. Баратынского, "Не пой, красавица, при мне" на слова А.С. Пушкина и другие.</a:t>
            </a:r>
          </a:p>
        </p:txBody>
      </p:sp>
      <p:pic>
        <p:nvPicPr>
          <p:cNvPr id="34818" name="Picture 2" descr="C:\Users\user\Desktop\Золотой век русской культуры - XIX ( 19 ) век\arfa1.gif"/>
          <p:cNvPicPr>
            <a:picLocks noChangeAspect="1" noChangeArrowheads="1"/>
          </p:cNvPicPr>
          <p:nvPr/>
        </p:nvPicPr>
        <p:blipFill>
          <a:blip r:embed="rId2"/>
          <a:srcRect/>
          <a:stretch>
            <a:fillRect/>
          </a:stretch>
        </p:blipFill>
        <p:spPr bwMode="auto">
          <a:xfrm>
            <a:off x="341313" y="196850"/>
            <a:ext cx="3343275"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ъект 2"/>
          <p:cNvSpPr>
            <a:spLocks noGrp="1"/>
          </p:cNvSpPr>
          <p:nvPr>
            <p:ph idx="1"/>
          </p:nvPr>
        </p:nvSpPr>
        <p:spPr bwMode="auto">
          <a:xfrm>
            <a:off x="136525" y="2428875"/>
            <a:ext cx="8843963" cy="4244975"/>
          </a:xfrm>
        </p:spPr>
        <p:txBody>
          <a:bodyPr wrap="square" numCol="1" anchor="t" anchorCtr="0" compatLnSpc="1">
            <a:prstTxWarp prst="textNoShape">
              <a:avLst/>
            </a:prstTxWarp>
          </a:bodyPr>
          <a:lstStyle/>
          <a:p>
            <a:r>
              <a:rPr lang="ru-RU" sz="2800" smtClean="0"/>
              <a:t>В начале марта 1823 года Глинка отправился на Кавказ, на минеральные воды, но это лечение не поправило его слабого здоровья. В сентябре он возвратился в Новоспасское и с новым рвением принялся за музыку. Он занимался музыкой очень много и пробыл в деревне до апреля 1824 года, а потом уехал в Петербург и поступил на службу, но так как служба отрывала его от занятий музыкой, Глинка вскоре вышел в отставку. В апреле 1830 года ухудшившееся здоровье заставило Глинку выехать для лечения в Германию и Италию.</a:t>
            </a:r>
          </a:p>
        </p:txBody>
      </p:sp>
      <p:pic>
        <p:nvPicPr>
          <p:cNvPr id="35842" name="Picture 2" descr="C:\Users\user\Desktop\Золотой век русской культуры - XIX ( 19 ) век\orig.gif"/>
          <p:cNvPicPr>
            <a:picLocks noChangeAspect="1" noChangeArrowheads="1" noCrop="1"/>
          </p:cNvPicPr>
          <p:nvPr/>
        </p:nvPicPr>
        <p:blipFill>
          <a:blip r:embed="rId2"/>
          <a:srcRect/>
          <a:stretch>
            <a:fillRect/>
          </a:stretch>
        </p:blipFill>
        <p:spPr bwMode="auto">
          <a:xfrm>
            <a:off x="-914400" y="1433513"/>
            <a:ext cx="10931525" cy="6148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ъект 2"/>
          <p:cNvSpPr>
            <a:spLocks noGrp="1"/>
          </p:cNvSpPr>
          <p:nvPr>
            <p:ph idx="1"/>
          </p:nvPr>
        </p:nvSpPr>
        <p:spPr bwMode="auto">
          <a:xfrm>
            <a:off x="163513" y="2647950"/>
            <a:ext cx="8816975" cy="4052888"/>
          </a:xfrm>
        </p:spPr>
        <p:txBody>
          <a:bodyPr wrap="square" numCol="1" anchor="t" anchorCtr="0" compatLnSpc="1">
            <a:prstTxWarp prst="textNoShape">
              <a:avLst/>
            </a:prstTxWarp>
          </a:bodyPr>
          <a:lstStyle/>
          <a:p>
            <a:r>
              <a:rPr lang="ru-RU" sz="2800" smtClean="0"/>
              <a:t>Проведя несколько месяцев в Ахене и Франкфурте, он прибыл в Милан, где занимался композицией и вокалом, посещал театры, совершал поездки в другие итальянские города. В Италии Глинка изучал итальянскую оперу. Прожив в Италии около 4-х лет, Глинка в июле 1833 года поехал в Германию. За границей Глинка написал несколько ярких романсов: "Венецианская ночь", "Победитель" и др. Тогда же у него зародилась мысль о создании национальной русской оперы.</a:t>
            </a:r>
          </a:p>
        </p:txBody>
      </p:sp>
      <p:pic>
        <p:nvPicPr>
          <p:cNvPr id="36866" name="Picture 2" descr="C:\Users\user\Desktop\Золотой век русской культуры - XIX ( 19 ) век\orig.gif"/>
          <p:cNvPicPr>
            <a:picLocks noChangeAspect="1" noChangeArrowheads="1" noCrop="1"/>
          </p:cNvPicPr>
          <p:nvPr/>
        </p:nvPicPr>
        <p:blipFill>
          <a:blip r:embed="rId2"/>
          <a:srcRect/>
          <a:stretch>
            <a:fillRect/>
          </a:stretch>
        </p:blipFill>
        <p:spPr bwMode="auto">
          <a:xfrm>
            <a:off x="-477838" y="1790700"/>
            <a:ext cx="10045701" cy="5649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44071"/>
            <a:ext cx="7886700" cy="1325563"/>
          </a:xfrm>
        </p:spPr>
        <p:txBody>
          <a:bodyPr rtlCol="0">
            <a:no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Поэты и писатели </a:t>
            </a:r>
            <a:r>
              <a:rPr lang="en-US"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XIX </a:t>
            </a: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века.</a:t>
            </a:r>
            <a:endParaRPr lang="ru-RU" sz="4800" dirty="0"/>
          </a:p>
        </p:txBody>
      </p:sp>
      <p:sp>
        <p:nvSpPr>
          <p:cNvPr id="16386"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16387" name="Picture 2" descr="C:\Users\user\Desktop\Золотой век русской культуры - XIX ( 19 ) век\russkaya_poesia_XIX_vek.jpg"/>
          <p:cNvPicPr>
            <a:picLocks noChangeAspect="1" noChangeArrowheads="1"/>
          </p:cNvPicPr>
          <p:nvPr/>
        </p:nvPicPr>
        <p:blipFill>
          <a:blip r:embed="rId2"/>
          <a:srcRect/>
          <a:stretch>
            <a:fillRect/>
          </a:stretch>
        </p:blipFill>
        <p:spPr bwMode="auto">
          <a:xfrm>
            <a:off x="1416050" y="1370013"/>
            <a:ext cx="6813550" cy="537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707" y="174057"/>
            <a:ext cx="7886700" cy="1325563"/>
          </a:xfrm>
        </p:spPr>
        <p:txBody>
          <a:bodyPr rtlCol="0">
            <a:no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И. Е. Репин </a:t>
            </a:r>
            <a:b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b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Портрет М. И. Глинки</a:t>
            </a:r>
            <a:endParaRPr lang="ru-RU" sz="4800" dirty="0"/>
          </a:p>
        </p:txBody>
      </p:sp>
      <p:sp>
        <p:nvSpPr>
          <p:cNvPr id="37890"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37891" name="Picture 2" descr="C:\Users\user\Desktop\Золотой век русской культуры - XIX ( 19 ) век\cms.jpg"/>
          <p:cNvPicPr>
            <a:picLocks noChangeAspect="1" noChangeArrowheads="1"/>
          </p:cNvPicPr>
          <p:nvPr/>
        </p:nvPicPr>
        <p:blipFill>
          <a:blip r:embed="rId2"/>
          <a:srcRect/>
          <a:stretch>
            <a:fillRect/>
          </a:stretch>
        </p:blipFill>
        <p:spPr bwMode="auto">
          <a:xfrm>
            <a:off x="220663" y="1746250"/>
            <a:ext cx="5851525" cy="4845050"/>
          </a:xfrm>
          <a:prstGeom prst="rect">
            <a:avLst/>
          </a:prstGeom>
          <a:noFill/>
          <a:ln w="9525">
            <a:noFill/>
            <a:miter lim="800000"/>
            <a:headEnd/>
            <a:tailEnd/>
          </a:ln>
        </p:spPr>
      </p:pic>
      <p:pic>
        <p:nvPicPr>
          <p:cNvPr id="37892" name="Picture 3" descr="C:\Users\user\Desktop\Золотой век русской культуры - XIX ( 19 ) век\14850971.gif"/>
          <p:cNvPicPr>
            <a:picLocks noChangeAspect="1" noChangeArrowheads="1" noCrop="1"/>
          </p:cNvPicPr>
          <p:nvPr/>
        </p:nvPicPr>
        <p:blipFill>
          <a:blip r:embed="rId3"/>
          <a:srcRect/>
          <a:stretch>
            <a:fillRect/>
          </a:stretch>
        </p:blipFill>
        <p:spPr bwMode="auto">
          <a:xfrm rot="1048746">
            <a:off x="6024563" y="234950"/>
            <a:ext cx="3617912" cy="361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297" y="0"/>
            <a:ext cx="7886700" cy="1325563"/>
          </a:xfrm>
        </p:spPr>
        <p:txBody>
          <a:bodyPr rtlCol="0">
            <a:norm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Петр Ильич Чайковский</a:t>
            </a:r>
            <a:endParaRPr lang="ru-RU" sz="4800" dirty="0"/>
          </a:p>
        </p:txBody>
      </p:sp>
      <p:sp>
        <p:nvSpPr>
          <p:cNvPr id="38914"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38915" name="Picture 2" descr="C:\Users\user\Desktop\Золотой век русской культуры - XIX ( 19 ) век\18042901.jpg"/>
          <p:cNvPicPr>
            <a:picLocks noChangeAspect="1" noChangeArrowheads="1"/>
          </p:cNvPicPr>
          <p:nvPr/>
        </p:nvPicPr>
        <p:blipFill>
          <a:blip r:embed="rId2"/>
          <a:srcRect/>
          <a:stretch>
            <a:fillRect/>
          </a:stretch>
        </p:blipFill>
        <p:spPr bwMode="auto">
          <a:xfrm>
            <a:off x="158750" y="1146175"/>
            <a:ext cx="4181475" cy="5575300"/>
          </a:xfrm>
          <a:prstGeom prst="rect">
            <a:avLst/>
          </a:prstGeom>
          <a:noFill/>
          <a:ln w="9525">
            <a:noFill/>
            <a:miter lim="800000"/>
            <a:headEnd/>
            <a:tailEnd/>
          </a:ln>
        </p:spPr>
      </p:pic>
      <p:pic>
        <p:nvPicPr>
          <p:cNvPr id="38916" name="Picture 3" descr="C:\Users\user\Desktop\Золотой век русской культуры - XIX ( 19 ) век\загружено (1).jpg"/>
          <p:cNvPicPr>
            <a:picLocks noChangeAspect="1" noChangeArrowheads="1"/>
          </p:cNvPicPr>
          <p:nvPr/>
        </p:nvPicPr>
        <p:blipFill>
          <a:blip r:embed="rId3"/>
          <a:srcRect/>
          <a:stretch>
            <a:fillRect/>
          </a:stretch>
        </p:blipFill>
        <p:spPr bwMode="auto">
          <a:xfrm>
            <a:off x="5067300" y="1146175"/>
            <a:ext cx="380365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ъект 2"/>
          <p:cNvSpPr>
            <a:spLocks noGrp="1"/>
          </p:cNvSpPr>
          <p:nvPr>
            <p:ph idx="1"/>
          </p:nvPr>
        </p:nvSpPr>
        <p:spPr bwMode="auto">
          <a:xfrm>
            <a:off x="122238" y="2579688"/>
            <a:ext cx="8899525" cy="4162425"/>
          </a:xfrm>
        </p:spPr>
        <p:txBody>
          <a:bodyPr wrap="square" numCol="1" anchor="t" anchorCtr="0" compatLnSpc="1">
            <a:prstTxWarp prst="textNoShape">
              <a:avLst/>
            </a:prstTxWarp>
          </a:bodyPr>
          <a:lstStyle/>
          <a:p>
            <a:r>
              <a:rPr lang="ru-RU" sz="2400" smtClean="0"/>
              <a:t>Петр Ильич Чайковский родился 7 мая 1840 года в Вятской губернии Российской империи (современный город Воткинск в Удмуртии). Его отец – </a:t>
            </a:r>
            <a:r>
              <a:rPr lang="ru-RU" sz="2400" i="1" smtClean="0"/>
              <a:t>Илья Петрович Чайковский</a:t>
            </a:r>
            <a:r>
              <a:rPr lang="ru-RU" sz="2400" smtClean="0"/>
              <a:t>, выдающийся русский инженер. Мать – </a:t>
            </a:r>
            <a:r>
              <a:rPr lang="ru-RU" sz="2400" i="1" smtClean="0"/>
              <a:t>Александра Андреевна Ассиер</a:t>
            </a:r>
            <a:r>
              <a:rPr lang="ru-RU" sz="2400" smtClean="0"/>
              <a:t>, дочка крупного таможенного чиновника, который был родом из Франции.</a:t>
            </a:r>
          </a:p>
          <a:p>
            <a:r>
              <a:rPr lang="ru-RU" sz="2400" smtClean="0"/>
              <a:t>Родители Петра Ильича любили музыку. Его мать играла на фортепиано и пела, в доме стоял механический орган — оркестрина, в исполнении которого маленький Пётр впервые услышал «Дон Жуана» Моцарта. Пока семья жила в Воткинске, им часто доводилось слышать по вечерам мелодичные народные песни рабочих завода и крестьян.</a:t>
            </a:r>
          </a:p>
          <a:p>
            <a:endParaRPr lang="ru-RU" smtClean="0"/>
          </a:p>
        </p:txBody>
      </p:sp>
      <p:pic>
        <p:nvPicPr>
          <p:cNvPr id="39938" name="Picture 2" descr="C:\Users\user\Desktop\Золотой век русской культуры - XIX ( 19 ) век\яя-футаж-ноты.gif"/>
          <p:cNvPicPr>
            <a:picLocks noChangeAspect="1" noChangeArrowheads="1" noCrop="1"/>
          </p:cNvPicPr>
          <p:nvPr/>
        </p:nvPicPr>
        <p:blipFill>
          <a:blip r:embed="rId2"/>
          <a:srcRect/>
          <a:stretch>
            <a:fillRect/>
          </a:stretch>
        </p:blipFill>
        <p:spPr bwMode="auto">
          <a:xfrm>
            <a:off x="-157163" y="490538"/>
            <a:ext cx="10053638" cy="565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513" y="2633663"/>
            <a:ext cx="8829675" cy="4067175"/>
          </a:xfrm>
        </p:spPr>
        <p:txBody>
          <a:bodyPr>
            <a:normAutofit lnSpcReduction="10000"/>
          </a:bodyPr>
          <a:lstStyle/>
          <a:p>
            <a:pPr>
              <a:spcAft>
                <a:spcPts val="0"/>
              </a:spcAft>
              <a:buFont typeface="Arial" panose="020B0604020202020204" pitchFamily="34" charset="0"/>
              <a:buChar char="•"/>
              <a:defRPr/>
            </a:pPr>
            <a:r>
              <a:rPr lang="ru-RU" dirty="0"/>
              <a:t>В 1862 году Петр Ильич оставил карьеру юриста и поступил в консерваторию в класс композиции </a:t>
            </a:r>
            <a:r>
              <a:rPr lang="ru-RU" i="1" dirty="0"/>
              <a:t>Антона Рубинштейна</a:t>
            </a:r>
            <a:r>
              <a:rPr lang="ru-RU" dirty="0"/>
              <a:t>. Курс он окончил с золотой медалью и вскоре переехал в Москву, став профессором вновь открытой консерватории.</a:t>
            </a:r>
          </a:p>
          <a:p>
            <a:pPr>
              <a:spcAft>
                <a:spcPts val="0"/>
              </a:spcAft>
              <a:buFont typeface="Arial" panose="020B0604020202020204" pitchFamily="34" charset="0"/>
              <a:buChar char="•"/>
              <a:defRPr/>
            </a:pPr>
            <a:r>
              <a:rPr lang="ru-RU" dirty="0"/>
              <a:t>После первого же исполнения сочиненной им кантаты на оду Фридриха Шиллера </a:t>
            </a:r>
            <a:r>
              <a:rPr lang="ru-RU" i="1" dirty="0"/>
              <a:t>«К радости»</a:t>
            </a:r>
            <a:r>
              <a:rPr lang="ru-RU" dirty="0"/>
              <a:t> к нему пришли известность и успех. Критики отмечали, что в России появился необыкновенно талантливый композитор. Следом Чайковский написал свою первую симфонию «Зимние грезы».</a:t>
            </a:r>
          </a:p>
          <a:p>
            <a:pPr>
              <a:spcAft>
                <a:spcPts val="0"/>
              </a:spcAft>
              <a:buFont typeface="Arial" panose="020B0604020202020204" pitchFamily="34" charset="0"/>
              <a:buChar char="•"/>
              <a:defRPr/>
            </a:pPr>
            <a:r>
              <a:rPr lang="ru-RU" dirty="0"/>
              <a:t>В 1868 году Чайковский неожиданно влюбился в итальянскую оперную певицу </a:t>
            </a:r>
            <a:r>
              <a:rPr lang="ru-RU" i="1" dirty="0"/>
              <a:t>Дезире </a:t>
            </a:r>
            <a:r>
              <a:rPr lang="ru-RU" i="1" dirty="0" err="1"/>
              <a:t>Арто</a:t>
            </a:r>
            <a:r>
              <a:rPr lang="ru-RU" dirty="0"/>
              <a:t>, гастролировавшую в России. Он посвятил ей романс для фортепиано, сделал  предложение. Но брак не состоялся по разным причинам. Дезире уехала из России, а Чайковский остался в расстроенных чувствах</a:t>
            </a:r>
            <a:r>
              <a:rPr lang="ru-RU" dirty="0" smtClean="0"/>
              <a:t>.</a:t>
            </a:r>
            <a:endParaRPr lang="ru-RU" dirty="0"/>
          </a:p>
        </p:txBody>
      </p:sp>
      <p:pic>
        <p:nvPicPr>
          <p:cNvPr id="40962" name="Picture 2" descr="C:\Users\user\Desktop\Золотой век русской культуры - XIX ( 19 ) век\10978602.gif"/>
          <p:cNvPicPr>
            <a:picLocks noChangeAspect="1" noChangeArrowheads="1" noCrop="1"/>
          </p:cNvPicPr>
          <p:nvPr/>
        </p:nvPicPr>
        <p:blipFill>
          <a:blip r:embed="rId2"/>
          <a:srcRect/>
          <a:stretch>
            <a:fillRect/>
          </a:stretch>
        </p:blipFill>
        <p:spPr bwMode="auto">
          <a:xfrm>
            <a:off x="6523038" y="-227013"/>
            <a:ext cx="3243262" cy="3243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706" y="119467"/>
            <a:ext cx="7886700" cy="1325563"/>
          </a:xfrm>
        </p:spPr>
        <p:txBody>
          <a:bodyPr rtlCol="0">
            <a:normAutofit/>
          </a:bodyPr>
          <a:lstStyle/>
          <a:p>
            <a:pPr algn="ctr" fontAlgn="auto">
              <a:spcAft>
                <a:spcPts val="0"/>
              </a:spcAft>
              <a:defRPr/>
            </a:pPr>
            <a: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И. Д. Кузнецов.</a:t>
            </a:r>
            <a:b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br>
            <a: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Портрет П. И. Чайковскому</a:t>
            </a:r>
            <a:endParaRPr lang="ru-RU" sz="4400" dirty="0"/>
          </a:p>
        </p:txBody>
      </p:sp>
      <p:pic>
        <p:nvPicPr>
          <p:cNvPr id="41986" name="Picture 3" descr="C:\Users\user\Desktop\Золотой век русской культуры - XIX ( 19 ) век\загружено (2).jpg"/>
          <p:cNvPicPr>
            <a:picLocks noChangeAspect="1" noChangeArrowheads="1"/>
          </p:cNvPicPr>
          <p:nvPr/>
        </p:nvPicPr>
        <p:blipFill>
          <a:blip r:embed="rId2"/>
          <a:srcRect/>
          <a:stretch>
            <a:fillRect/>
          </a:stretch>
        </p:blipFill>
        <p:spPr bwMode="auto">
          <a:xfrm>
            <a:off x="2373313" y="1493838"/>
            <a:ext cx="4054475"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354" y="0"/>
            <a:ext cx="7886700" cy="1325563"/>
          </a:xfrm>
        </p:spPr>
        <p:txBody>
          <a:bodyPr rtlCol="0">
            <a:normAutofit/>
          </a:bodyPr>
          <a:lstStyle/>
          <a:p>
            <a:pPr algn="ctr" fontAlgn="auto">
              <a:spcAft>
                <a:spcPts val="0"/>
              </a:spcAft>
              <a:defRPr/>
            </a:pPr>
            <a:r>
              <a:rPr lang="ru-RU" sz="6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«Щелкунчик»</a:t>
            </a:r>
            <a:endParaRPr lang="ru-RU" sz="6000" dirty="0"/>
          </a:p>
        </p:txBody>
      </p:sp>
      <p:sp>
        <p:nvSpPr>
          <p:cNvPr id="43010" name="Объект 2"/>
          <p:cNvSpPr>
            <a:spLocks noGrp="1"/>
          </p:cNvSpPr>
          <p:nvPr>
            <p:ph idx="1"/>
          </p:nvPr>
        </p:nvSpPr>
        <p:spPr bwMode="auto">
          <a:xfrm>
            <a:off x="628650" y="3070225"/>
            <a:ext cx="7886700" cy="3106738"/>
          </a:xfrm>
        </p:spPr>
        <p:txBody>
          <a:bodyPr wrap="square" numCol="1" anchor="t" anchorCtr="0" compatLnSpc="1">
            <a:prstTxWarp prst="textNoShape">
              <a:avLst/>
            </a:prstTxWarp>
          </a:bodyPr>
          <a:lstStyle/>
          <a:p>
            <a:r>
              <a:rPr lang="en-US" smtClean="0">
                <a:hlinkClick r:id="rId2"/>
              </a:rPr>
              <a:t>https://www.youtube.com/watch?v=PIEFPHCyJ4Y</a:t>
            </a:r>
            <a:endParaRPr lang="ru-RU" smtClean="0"/>
          </a:p>
          <a:p>
            <a:endParaRPr lang="ru-RU" smtClean="0"/>
          </a:p>
          <a:p>
            <a:r>
              <a:rPr lang="en-US" smtClean="0"/>
              <a:t>https://www.youtube.com/watch?v=yrba0I82ZGE</a:t>
            </a:r>
            <a:endParaRPr lang="ru-RU"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19466"/>
            <a:ext cx="7886700" cy="1325563"/>
          </a:xfrm>
        </p:spPr>
        <p:txBody>
          <a:bodyPr rtlCol="0">
            <a:normAutofit/>
          </a:bodyPr>
          <a:lstStyle/>
          <a:p>
            <a:pPr algn="ctr" fontAlgn="auto">
              <a:spcAft>
                <a:spcPts val="0"/>
              </a:spcAft>
              <a:defRPr/>
            </a:pPr>
            <a:r>
              <a:rPr lang="ru-RU" sz="6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Художники </a:t>
            </a:r>
            <a:r>
              <a:rPr lang="en-US" sz="6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XIX </a:t>
            </a:r>
            <a:r>
              <a:rPr lang="ru-RU" sz="6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века</a:t>
            </a:r>
            <a:endParaRPr lang="ru-RU" sz="6000" dirty="0"/>
          </a:p>
        </p:txBody>
      </p:sp>
      <p:sp>
        <p:nvSpPr>
          <p:cNvPr id="44034"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44035" name="Picture 2" descr="C:\Users\user\Desktop\Золотой век русской культуры - XIX ( 19 ) век\ovo6hspdumm1czxr7dqy.gif"/>
          <p:cNvPicPr>
            <a:picLocks noChangeAspect="1" noChangeArrowheads="1" noCrop="1"/>
          </p:cNvPicPr>
          <p:nvPr/>
        </p:nvPicPr>
        <p:blipFill>
          <a:blip r:embed="rId2"/>
          <a:srcRect/>
          <a:stretch>
            <a:fillRect/>
          </a:stretch>
        </p:blipFill>
        <p:spPr bwMode="auto">
          <a:xfrm>
            <a:off x="55563" y="2263775"/>
            <a:ext cx="8956675" cy="372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355" y="163773"/>
            <a:ext cx="7886700" cy="1325563"/>
          </a:xfrm>
        </p:spPr>
        <p:txBody>
          <a:bodyPr rtlCol="0">
            <a:no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Василий Андреевич Тропинин</a:t>
            </a:r>
            <a:endParaRPr lang="ru-RU" sz="4800" dirty="0"/>
          </a:p>
        </p:txBody>
      </p:sp>
      <p:sp>
        <p:nvSpPr>
          <p:cNvPr id="45058" name="Объект 2"/>
          <p:cNvSpPr>
            <a:spLocks noGrp="1"/>
          </p:cNvSpPr>
          <p:nvPr>
            <p:ph idx="1"/>
          </p:nvPr>
        </p:nvSpPr>
        <p:spPr bwMode="auto">
          <a:xfrm>
            <a:off x="4352925" y="2116138"/>
            <a:ext cx="4695825" cy="4552950"/>
          </a:xfrm>
        </p:spPr>
        <p:txBody>
          <a:bodyPr wrap="square" numCol="1" anchor="t" anchorCtr="0" compatLnSpc="1">
            <a:prstTxWarp prst="textNoShape">
              <a:avLst/>
            </a:prstTxWarp>
          </a:bodyPr>
          <a:lstStyle/>
          <a:p>
            <a:r>
              <a:rPr lang="ru-RU" sz="2400" smtClean="0"/>
              <a:t>Родился 30 марта 1776 г. в селе Карпове Новгородской губернии. Крепостной графа Б. К. Миниха, затем графа А. Моркова.</a:t>
            </a:r>
          </a:p>
          <a:p>
            <a:r>
              <a:rPr lang="ru-RU" sz="2400" smtClean="0"/>
              <a:t>Выдающиеся способности Тропинина, проявленные ещё в детстве, побудили Моркова определить юношу в Академию художеств в Петербурге (1798 г.), где его учителем был известный портретист С. С. Щукин.</a:t>
            </a:r>
          </a:p>
        </p:txBody>
      </p:sp>
      <p:pic>
        <p:nvPicPr>
          <p:cNvPr id="45059" name="Picture 2" descr="C:\Users\user\Desktop\Золотой век русской культуры - XIX ( 19 ) век\загружено (3).jpg"/>
          <p:cNvPicPr>
            <a:picLocks noChangeAspect="1" noChangeArrowheads="1"/>
          </p:cNvPicPr>
          <p:nvPr/>
        </p:nvPicPr>
        <p:blipFill>
          <a:blip r:embed="rId2"/>
          <a:srcRect/>
          <a:stretch>
            <a:fillRect/>
          </a:stretch>
        </p:blipFill>
        <p:spPr bwMode="auto">
          <a:xfrm>
            <a:off x="234950" y="1565275"/>
            <a:ext cx="3927475" cy="510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86400" y="1825625"/>
            <a:ext cx="3494088" cy="4916488"/>
          </a:xfrm>
        </p:spPr>
        <p:txBody>
          <a:bodyPr>
            <a:normAutofit fontScale="92500" lnSpcReduction="20000"/>
          </a:bodyPr>
          <a:lstStyle/>
          <a:p>
            <a:pPr fontAlgn="auto">
              <a:spcAft>
                <a:spcPts val="0"/>
              </a:spcAft>
              <a:buFont typeface="Arial" panose="020B0604020202020204" pitchFamily="34" charset="0"/>
              <a:buChar char="•"/>
              <a:defRPr/>
            </a:pPr>
            <a:r>
              <a:rPr lang="ru-RU" dirty="0"/>
              <a:t>В 1804 г. Тропинин представил на конкурс свою первую картину «Мальчик с умершей птичкой». Художнику не удалось окончить курс обучения — по прихоти помещика он был отозван из Петербурга</a:t>
            </a:r>
            <a:r>
              <a:rPr lang="ru-RU" dirty="0" smtClean="0"/>
              <a:t>.</a:t>
            </a:r>
          </a:p>
          <a:p>
            <a:pPr fontAlgn="auto">
              <a:spcAft>
                <a:spcPts val="0"/>
              </a:spcAft>
              <a:buFont typeface="Arial" panose="020B0604020202020204" pitchFamily="34" charset="0"/>
              <a:buChar char="•"/>
              <a:defRPr/>
            </a:pPr>
            <a:r>
              <a:rPr lang="ru-RU" dirty="0"/>
              <a:t>До 1821 г. жил на Украине. Получив свободу только в 47 лет (1823 г.), переехал в Москву, где трудился до конца жизни</a:t>
            </a:r>
            <a:r>
              <a:rPr lang="ru-RU" dirty="0" smtClean="0"/>
              <a:t>.</a:t>
            </a:r>
          </a:p>
          <a:p>
            <a:pPr fontAlgn="auto">
              <a:spcAft>
                <a:spcPts val="0"/>
              </a:spcAft>
              <a:buFont typeface="Arial" panose="020B0604020202020204" pitchFamily="34" charset="0"/>
              <a:buChar char="•"/>
              <a:defRPr/>
            </a:pPr>
            <a:r>
              <a:rPr lang="ru-RU" dirty="0"/>
              <a:t>Тропинин прекрасно усвоил наследие русских портретистов XVIII в., но при этом сумел выработать неповторимую живописную манеру. С большой теплотой и любовью он раскрывает внутренний мир изображаемых им людей</a:t>
            </a:r>
            <a:r>
              <a:rPr lang="ru-RU" dirty="0" smtClean="0"/>
              <a:t>.</a:t>
            </a:r>
            <a:endParaRPr lang="ru-RU" dirty="0"/>
          </a:p>
        </p:txBody>
      </p:sp>
      <p:pic>
        <p:nvPicPr>
          <p:cNvPr id="46082" name="Picture 2" descr="C:\Users\user\Desktop\Золотой век русской культуры - XIX ( 19 ) век\269132.jpg"/>
          <p:cNvPicPr>
            <a:picLocks noChangeAspect="1" noChangeArrowheads="1"/>
          </p:cNvPicPr>
          <p:nvPr/>
        </p:nvPicPr>
        <p:blipFill>
          <a:blip r:embed="rId2"/>
          <a:srcRect/>
          <a:stretch>
            <a:fillRect/>
          </a:stretch>
        </p:blipFill>
        <p:spPr bwMode="auto">
          <a:xfrm>
            <a:off x="254000" y="327025"/>
            <a:ext cx="4970463" cy="6319838"/>
          </a:xfrm>
          <a:prstGeom prst="rect">
            <a:avLst/>
          </a:prstGeom>
          <a:noFill/>
          <a:ln w="9525">
            <a:noFill/>
            <a:miter lim="800000"/>
            <a:headEnd/>
            <a:tailEnd/>
          </a:ln>
        </p:spPr>
      </p:pic>
      <p:pic>
        <p:nvPicPr>
          <p:cNvPr id="46083" name="Picture 4" descr="C:\Users\user\Desktop\Золотой век русской культуры - XIX ( 19 ) век\d910c847d1e58861831e5953ab66404b.gif"/>
          <p:cNvPicPr>
            <a:picLocks noChangeAspect="1" noChangeArrowheads="1" noCrop="1"/>
          </p:cNvPicPr>
          <p:nvPr/>
        </p:nvPicPr>
        <p:blipFill>
          <a:blip r:embed="rId3"/>
          <a:srcRect/>
          <a:stretch>
            <a:fillRect/>
          </a:stretch>
        </p:blipFill>
        <p:spPr bwMode="auto">
          <a:xfrm>
            <a:off x="5922963" y="-1039813"/>
            <a:ext cx="2716212" cy="3429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Заголовок 1"/>
          <p:cNvSpPr>
            <a:spLocks noGrp="1"/>
          </p:cNvSpPr>
          <p:nvPr>
            <p:ph type="title"/>
          </p:nvPr>
        </p:nvSpPr>
        <p:spPr>
          <a:xfrm>
            <a:off x="123825" y="133350"/>
            <a:ext cx="7886700" cy="1325563"/>
          </a:xfrm>
        </p:spPr>
        <p:txBody>
          <a:bodyPr/>
          <a:lstStyle/>
          <a:p>
            <a:r>
              <a:rPr lang="ru-RU" sz="1800" smtClean="0">
                <a:solidFill>
                  <a:schemeClr val="bg1"/>
                </a:solidFill>
              </a:rPr>
              <a:t>Среди лучших работ — портреты жены (1809 г.), И. И. и Н. И. Морковых (1813 г.), сына (1818 г.), Н. М. Карамзина, А. С. Пушкина (1827 г.), композитора П. П. Булахова (1827 г.), В. А. Зубовой (1834 г.), К. П. Брюллова (1836 г.). Их отличает нежный колорит, чёткость объёмов.</a:t>
            </a:r>
          </a:p>
        </p:txBody>
      </p:sp>
      <p:pic>
        <p:nvPicPr>
          <p:cNvPr id="47106" name="Picture 2" descr="C:\Users\user\Desktop\Золотой век русской культуры - XIX ( 19 ) век\323791.jpg"/>
          <p:cNvPicPr>
            <a:picLocks noChangeAspect="1" noChangeArrowheads="1"/>
          </p:cNvPicPr>
          <p:nvPr/>
        </p:nvPicPr>
        <p:blipFill>
          <a:blip r:embed="rId2"/>
          <a:srcRect/>
          <a:stretch>
            <a:fillRect/>
          </a:stretch>
        </p:blipFill>
        <p:spPr bwMode="auto">
          <a:xfrm>
            <a:off x="185738" y="1460500"/>
            <a:ext cx="3824287" cy="5227638"/>
          </a:xfrm>
          <a:prstGeom prst="rect">
            <a:avLst/>
          </a:prstGeom>
          <a:noFill/>
          <a:ln w="9525">
            <a:noFill/>
            <a:miter lim="800000"/>
            <a:headEnd/>
            <a:tailEnd/>
          </a:ln>
        </p:spPr>
      </p:pic>
      <p:sp>
        <p:nvSpPr>
          <p:cNvPr id="47107" name="Прямоугольник 3"/>
          <p:cNvSpPr>
            <a:spLocks noChangeArrowheads="1"/>
          </p:cNvSpPr>
          <p:nvPr/>
        </p:nvSpPr>
        <p:spPr bwMode="auto">
          <a:xfrm>
            <a:off x="1325563" y="5972175"/>
            <a:ext cx="2522537"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 жены </a:t>
            </a:r>
          </a:p>
          <a:p>
            <a:r>
              <a:rPr lang="ru-RU">
                <a:solidFill>
                  <a:schemeClr val="bg1"/>
                </a:solidFill>
                <a:latin typeface="Calibri" pitchFamily="34" charset="0"/>
              </a:rPr>
              <a:t>В.А. Тропинина (1809 г.)</a:t>
            </a:r>
            <a:endParaRPr lang="ru-RU">
              <a:latin typeface="Calibri" pitchFamily="34" charset="0"/>
            </a:endParaRPr>
          </a:p>
        </p:txBody>
      </p:sp>
      <p:pic>
        <p:nvPicPr>
          <p:cNvPr id="47108" name="Picture 3" descr="C:\Users\user\Desktop\Золотой век русской культуры - XIX ( 19 ) век\326636.jpeg"/>
          <p:cNvPicPr>
            <a:picLocks noChangeAspect="1" noChangeArrowheads="1"/>
          </p:cNvPicPr>
          <p:nvPr/>
        </p:nvPicPr>
        <p:blipFill>
          <a:blip r:embed="rId3"/>
          <a:srcRect/>
          <a:stretch>
            <a:fillRect/>
          </a:stretch>
        </p:blipFill>
        <p:spPr bwMode="auto">
          <a:xfrm>
            <a:off x="4572000" y="1460500"/>
            <a:ext cx="4373563" cy="5227638"/>
          </a:xfrm>
          <a:prstGeom prst="rect">
            <a:avLst/>
          </a:prstGeom>
          <a:noFill/>
          <a:ln w="9525">
            <a:noFill/>
            <a:miter lim="800000"/>
            <a:headEnd/>
            <a:tailEnd/>
          </a:ln>
        </p:spPr>
      </p:pic>
      <p:sp>
        <p:nvSpPr>
          <p:cNvPr id="47109" name="Прямоугольник 4"/>
          <p:cNvSpPr>
            <a:spLocks noChangeArrowheads="1"/>
          </p:cNvSpPr>
          <p:nvPr/>
        </p:nvSpPr>
        <p:spPr bwMode="auto">
          <a:xfrm>
            <a:off x="5532438" y="5972175"/>
            <a:ext cx="3265487"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a:t>
            </a:r>
          </a:p>
          <a:p>
            <a:r>
              <a:rPr lang="ru-RU">
                <a:solidFill>
                  <a:schemeClr val="bg1"/>
                </a:solidFill>
                <a:latin typeface="Calibri" pitchFamily="34" charset="0"/>
              </a:rPr>
              <a:t>И. И. и Н. И. Морковых (1813 г.)</a:t>
            </a:r>
            <a:endParaRPr lang="ru-RU">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355" y="119467"/>
            <a:ext cx="7886700" cy="1325563"/>
          </a:xfrm>
        </p:spPr>
        <p:txBody>
          <a:bodyPr rtlCol="0">
            <a:normAutofit/>
          </a:bodyPr>
          <a:lstStyle/>
          <a:p>
            <a:pPr algn="ctr" fontAlgn="auto">
              <a:spcAft>
                <a:spcPts val="0"/>
              </a:spcAft>
              <a:defRPr/>
            </a:pPr>
            <a:r>
              <a:rPr lang="ru-RU"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Александр Сергеевич Пушкин – «солнце русской поэзии»</a:t>
            </a:r>
            <a:endParaRPr lang="ru-RU" sz="4000" dirty="0"/>
          </a:p>
        </p:txBody>
      </p:sp>
      <p:sp>
        <p:nvSpPr>
          <p:cNvPr id="3" name="Объект 2"/>
          <p:cNvSpPr>
            <a:spLocks noGrp="1"/>
          </p:cNvSpPr>
          <p:nvPr>
            <p:ph idx="1"/>
          </p:nvPr>
        </p:nvSpPr>
        <p:spPr>
          <a:xfrm>
            <a:off x="4424363" y="1843088"/>
            <a:ext cx="4719637" cy="5014912"/>
          </a:xfrm>
        </p:spPr>
        <p:txBody>
          <a:bodyPr>
            <a:normAutofit fontScale="92500"/>
          </a:bodyPr>
          <a:lstStyle/>
          <a:p>
            <a:pPr algn="ctr" fontAlgn="auto">
              <a:spcAft>
                <a:spcPts val="0"/>
              </a:spcAft>
              <a:buFont typeface="Arial" panose="020B0604020202020204" pitchFamily="34" charset="0"/>
              <a:buChar char="•"/>
              <a:defRPr/>
            </a:pPr>
            <a:r>
              <a:rPr lang="ru-RU" sz="2200" b="1" dirty="0"/>
              <a:t>Алекса́ндр Серге́евич </a:t>
            </a:r>
            <a:r>
              <a:rPr lang="ru-RU" sz="2200" b="1" dirty="0" err="1"/>
              <a:t>Пу́шкин</a:t>
            </a:r>
            <a:r>
              <a:rPr lang="ru-RU" sz="2200" dirty="0"/>
              <a:t> (26 мая [</a:t>
            </a:r>
            <a:r>
              <a:rPr lang="ru-RU" sz="2200" dirty="0">
                <a:hlinkClick r:id="rId2" tooltip="6 июня"/>
              </a:rPr>
              <a:t>6 июня</a:t>
            </a:r>
            <a:r>
              <a:rPr lang="ru-RU" sz="2200" dirty="0"/>
              <a:t>] </a:t>
            </a:r>
            <a:r>
              <a:rPr lang="ru-RU" sz="2200" dirty="0">
                <a:hlinkClick r:id="rId3" tooltip="1799 год"/>
              </a:rPr>
              <a:t>1799</a:t>
            </a:r>
            <a:r>
              <a:rPr lang="ru-RU" sz="2200" dirty="0"/>
              <a:t>, </a:t>
            </a:r>
            <a:r>
              <a:rPr lang="ru-RU" sz="2200" dirty="0" smtClean="0">
                <a:hlinkClick r:id="rId4" tooltip="Москва"/>
              </a:rPr>
              <a:t>Москва</a:t>
            </a:r>
            <a:r>
              <a:rPr lang="ru-RU" sz="2200" dirty="0"/>
              <a:t> — 29 января [</a:t>
            </a:r>
            <a:r>
              <a:rPr lang="ru-RU" sz="2200" dirty="0">
                <a:hlinkClick r:id="rId5" tooltip="10 февраля"/>
              </a:rPr>
              <a:t>10 февраля</a:t>
            </a:r>
            <a:r>
              <a:rPr lang="ru-RU" sz="2200" dirty="0"/>
              <a:t>] </a:t>
            </a:r>
            <a:r>
              <a:rPr lang="ru-RU" sz="2200" dirty="0">
                <a:hlinkClick r:id="rId6" tooltip="1837 год"/>
              </a:rPr>
              <a:t>1837</a:t>
            </a:r>
            <a:r>
              <a:rPr lang="ru-RU" sz="2200" dirty="0"/>
              <a:t>, </a:t>
            </a:r>
            <a:r>
              <a:rPr lang="ru-RU" sz="2200" dirty="0">
                <a:hlinkClick r:id="rId7" tooltip="Санкт-Петербург"/>
              </a:rPr>
              <a:t>Санкт-Петербург</a:t>
            </a:r>
            <a:r>
              <a:rPr lang="ru-RU" sz="2200" dirty="0"/>
              <a:t>) — </a:t>
            </a:r>
            <a:r>
              <a:rPr lang="ru-RU" sz="2200" dirty="0">
                <a:hlinkClick r:id="rId8" tooltip="Русская литература"/>
              </a:rPr>
              <a:t>русский</a:t>
            </a:r>
            <a:r>
              <a:rPr lang="ru-RU" sz="2200" dirty="0"/>
              <a:t> </a:t>
            </a:r>
            <a:r>
              <a:rPr lang="ru-RU" sz="2200" dirty="0">
                <a:hlinkClick r:id="rId9" tooltip="Поэт"/>
              </a:rPr>
              <a:t>поэт</a:t>
            </a:r>
            <a:r>
              <a:rPr lang="ru-RU" sz="2200" dirty="0"/>
              <a:t>, </a:t>
            </a:r>
            <a:r>
              <a:rPr lang="ru-RU" sz="2200" dirty="0">
                <a:hlinkClick r:id="rId10" tooltip="Драматург"/>
              </a:rPr>
              <a:t>драматург</a:t>
            </a:r>
            <a:r>
              <a:rPr lang="ru-RU" sz="2200" dirty="0"/>
              <a:t> и </a:t>
            </a:r>
            <a:r>
              <a:rPr lang="ru-RU" sz="2200" dirty="0">
                <a:hlinkClick r:id="rId11" tooltip="Проза"/>
              </a:rPr>
              <a:t>прозаик</a:t>
            </a:r>
            <a:r>
              <a:rPr lang="ru-RU" sz="2200" dirty="0"/>
              <a:t>, заложивший основы русского </a:t>
            </a:r>
            <a:r>
              <a:rPr lang="ru-RU" sz="2200" dirty="0">
                <a:hlinkClick r:id="rId12" tooltip="Реализм (литература)"/>
              </a:rPr>
              <a:t>реалистического </a:t>
            </a:r>
            <a:r>
              <a:rPr lang="ru-RU" sz="2200" dirty="0" smtClean="0">
                <a:hlinkClick r:id="rId12" tooltip="Реализм (литература)"/>
              </a:rPr>
              <a:t>направления</a:t>
            </a:r>
            <a:r>
              <a:rPr lang="ru-RU" sz="2200" dirty="0" smtClean="0"/>
              <a:t>, </a:t>
            </a:r>
            <a:r>
              <a:rPr lang="ru-RU" sz="2200" dirty="0"/>
              <a:t>критик и теоретик литературы, историк, публицист; один из самых авторитетных литературных деятелей первой трети XIX века.</a:t>
            </a:r>
          </a:p>
          <a:p>
            <a:pPr algn="ctr" fontAlgn="auto">
              <a:spcAft>
                <a:spcPts val="0"/>
              </a:spcAft>
              <a:buFont typeface="Arial" panose="020B0604020202020204" pitchFamily="34" charset="0"/>
              <a:buChar char="•"/>
              <a:defRPr/>
            </a:pPr>
            <a:r>
              <a:rPr lang="ru-RU" sz="2200" dirty="0"/>
              <a:t>Ещё при жизни Пушкина сложилась его репутация величайшего национального русского </a:t>
            </a:r>
            <a:r>
              <a:rPr lang="ru-RU" sz="2200" dirty="0" smtClean="0"/>
              <a:t>поэта. </a:t>
            </a:r>
            <a:r>
              <a:rPr lang="ru-RU" sz="2200" dirty="0"/>
              <a:t>Пушкин рассматривается как основоположник современного </a:t>
            </a:r>
            <a:r>
              <a:rPr lang="ru-RU" sz="2200" dirty="0">
                <a:hlinkClick r:id="rId13" tooltip="Русский язык"/>
              </a:rPr>
              <a:t>русского</a:t>
            </a:r>
            <a:r>
              <a:rPr lang="ru-RU" sz="2200" dirty="0"/>
              <a:t> </a:t>
            </a:r>
            <a:r>
              <a:rPr lang="ru-RU" sz="2200" dirty="0">
                <a:hlinkClick r:id="rId14" tooltip="Литературный язык"/>
              </a:rPr>
              <a:t>литературного </a:t>
            </a:r>
            <a:r>
              <a:rPr lang="ru-RU" sz="2200" dirty="0" smtClean="0">
                <a:hlinkClick r:id="rId14" tooltip="Литературный язык"/>
              </a:rPr>
              <a:t>языка</a:t>
            </a:r>
            <a:endParaRPr lang="ru-RU" sz="2200" dirty="0"/>
          </a:p>
        </p:txBody>
      </p:sp>
      <p:pic>
        <p:nvPicPr>
          <p:cNvPr id="17411" name="Picture 2" descr="C:\Users\user\Desktop\Золотой век русской культуры - XIX ( 19 ) век\250px-Orest_Kiprensky_-_Портрет_поэта_А.С.Пушкина_-_Google_Art_Project.jpg"/>
          <p:cNvPicPr>
            <a:picLocks noChangeAspect="1" noChangeArrowheads="1"/>
          </p:cNvPicPr>
          <p:nvPr/>
        </p:nvPicPr>
        <p:blipFill>
          <a:blip r:embed="rId15"/>
          <a:srcRect/>
          <a:stretch>
            <a:fillRect/>
          </a:stretch>
        </p:blipFill>
        <p:spPr bwMode="auto">
          <a:xfrm>
            <a:off x="146050" y="1706563"/>
            <a:ext cx="4279900" cy="4946650"/>
          </a:xfrm>
          <a:prstGeom prst="rect">
            <a:avLst/>
          </a:prstGeom>
          <a:noFill/>
          <a:ln w="9525">
            <a:noFill/>
            <a:miter lim="800000"/>
            <a:headEnd/>
            <a:tailEnd/>
          </a:ln>
        </p:spPr>
      </p:pic>
      <p:sp>
        <p:nvSpPr>
          <p:cNvPr id="17412" name="Прямоугольник 3"/>
          <p:cNvSpPr>
            <a:spLocks noChangeArrowheads="1"/>
          </p:cNvSpPr>
          <p:nvPr/>
        </p:nvSpPr>
        <p:spPr bwMode="auto">
          <a:xfrm>
            <a:off x="146050" y="1851025"/>
            <a:ext cx="3784600" cy="646113"/>
          </a:xfrm>
          <a:prstGeom prst="rect">
            <a:avLst/>
          </a:prstGeom>
          <a:noFill/>
          <a:ln w="9525">
            <a:noFill/>
            <a:miter lim="800000"/>
            <a:headEnd/>
            <a:tailEnd/>
          </a:ln>
        </p:spPr>
        <p:txBody>
          <a:bodyPr>
            <a:spAutoFit/>
          </a:bodyPr>
          <a:lstStyle/>
          <a:p>
            <a:r>
              <a:rPr lang="en-US">
                <a:solidFill>
                  <a:schemeClr val="bg1"/>
                </a:solidFill>
                <a:latin typeface="Calibri" pitchFamily="34" charset="0"/>
              </a:rPr>
              <a:t>https://www.youtube.com/watch?v=NSalkbg7Puk</a:t>
            </a:r>
            <a:endParaRPr lang="ru-RU">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Users\user\Desktop\Золотой век русской культуры - XIX ( 19 ) век\pagelogo_21372_mob320.jpg"/>
          <p:cNvPicPr>
            <a:picLocks noChangeAspect="1" noChangeArrowheads="1"/>
          </p:cNvPicPr>
          <p:nvPr/>
        </p:nvPicPr>
        <p:blipFill>
          <a:blip r:embed="rId2"/>
          <a:srcRect/>
          <a:stretch>
            <a:fillRect/>
          </a:stretch>
        </p:blipFill>
        <p:spPr bwMode="auto">
          <a:xfrm>
            <a:off x="160338" y="1616075"/>
            <a:ext cx="3878262" cy="4965700"/>
          </a:xfrm>
          <a:prstGeom prst="rect">
            <a:avLst/>
          </a:prstGeom>
          <a:noFill/>
          <a:ln w="9525">
            <a:noFill/>
            <a:miter lim="800000"/>
            <a:headEnd/>
            <a:tailEnd/>
          </a:ln>
        </p:spPr>
      </p:pic>
      <p:sp>
        <p:nvSpPr>
          <p:cNvPr id="48130" name="Прямоугольник 3"/>
          <p:cNvSpPr>
            <a:spLocks noChangeArrowheads="1"/>
          </p:cNvSpPr>
          <p:nvPr/>
        </p:nvSpPr>
        <p:spPr bwMode="auto">
          <a:xfrm>
            <a:off x="906463" y="6042025"/>
            <a:ext cx="2479675" cy="369888"/>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 сына (1818 г.) </a:t>
            </a:r>
            <a:endParaRPr lang="ru-RU">
              <a:latin typeface="Calibri" pitchFamily="34" charset="0"/>
            </a:endParaRPr>
          </a:p>
        </p:txBody>
      </p:sp>
      <p:pic>
        <p:nvPicPr>
          <p:cNvPr id="48131" name="Picture 3" descr="C:\Users\user\Desktop\Золотой век русской культуры - XIX ( 19 ) век\848381401.jpg"/>
          <p:cNvPicPr>
            <a:picLocks noChangeAspect="1" noChangeArrowheads="1"/>
          </p:cNvPicPr>
          <p:nvPr/>
        </p:nvPicPr>
        <p:blipFill>
          <a:blip r:embed="rId3"/>
          <a:srcRect/>
          <a:stretch>
            <a:fillRect/>
          </a:stretch>
        </p:blipFill>
        <p:spPr bwMode="auto">
          <a:xfrm>
            <a:off x="5033963" y="1616075"/>
            <a:ext cx="3851275" cy="4965700"/>
          </a:xfrm>
          <a:prstGeom prst="rect">
            <a:avLst/>
          </a:prstGeom>
          <a:noFill/>
          <a:ln w="9525">
            <a:noFill/>
            <a:miter lim="800000"/>
            <a:headEnd/>
            <a:tailEnd/>
          </a:ln>
        </p:spPr>
      </p:pic>
      <p:sp>
        <p:nvSpPr>
          <p:cNvPr id="48132" name="Прямоугольник 4"/>
          <p:cNvSpPr>
            <a:spLocks noChangeArrowheads="1"/>
          </p:cNvSpPr>
          <p:nvPr/>
        </p:nvSpPr>
        <p:spPr bwMode="auto">
          <a:xfrm>
            <a:off x="6959600" y="5765800"/>
            <a:ext cx="1825625"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 </a:t>
            </a:r>
          </a:p>
          <a:p>
            <a:r>
              <a:rPr lang="ru-RU">
                <a:solidFill>
                  <a:schemeClr val="bg1"/>
                </a:solidFill>
                <a:latin typeface="Calibri" pitchFamily="34" charset="0"/>
              </a:rPr>
              <a:t>Н. М. Карамзина</a:t>
            </a:r>
            <a:endParaRPr lang="ru-RU">
              <a:latin typeface="Calibri" pitchFamily="34" charset="0"/>
            </a:endParaRPr>
          </a:p>
        </p:txBody>
      </p:sp>
      <p:pic>
        <p:nvPicPr>
          <p:cNvPr id="48133" name="Picture 4" descr="C:\Users\user\Desktop\Золотой век русской культуры - XIX ( 19 ) век\d910c847d1e58861831e5953ab66404b.gif"/>
          <p:cNvPicPr>
            <a:picLocks noChangeAspect="1" noChangeArrowheads="1" noCrop="1"/>
          </p:cNvPicPr>
          <p:nvPr/>
        </p:nvPicPr>
        <p:blipFill>
          <a:blip r:embed="rId4"/>
          <a:srcRect/>
          <a:stretch>
            <a:fillRect/>
          </a:stretch>
        </p:blipFill>
        <p:spPr bwMode="auto">
          <a:xfrm>
            <a:off x="5800725" y="-958850"/>
            <a:ext cx="2716213"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C:\Users\user\Desktop\Золотой век русской культуры - XIX ( 19 ) век\vasilij-tropinin-pushkin.jpg"/>
          <p:cNvPicPr>
            <a:picLocks noChangeAspect="1" noChangeArrowheads="1"/>
          </p:cNvPicPr>
          <p:nvPr/>
        </p:nvPicPr>
        <p:blipFill>
          <a:blip r:embed="rId2"/>
          <a:srcRect/>
          <a:stretch>
            <a:fillRect/>
          </a:stretch>
        </p:blipFill>
        <p:spPr bwMode="auto">
          <a:xfrm>
            <a:off x="160338" y="1477963"/>
            <a:ext cx="4241800" cy="5183187"/>
          </a:xfrm>
          <a:prstGeom prst="rect">
            <a:avLst/>
          </a:prstGeom>
          <a:noFill/>
          <a:ln w="9525">
            <a:noFill/>
            <a:miter lim="800000"/>
            <a:headEnd/>
            <a:tailEnd/>
          </a:ln>
        </p:spPr>
      </p:pic>
      <p:sp>
        <p:nvSpPr>
          <p:cNvPr id="49154" name="Прямоугольник 3"/>
          <p:cNvSpPr>
            <a:spLocks noChangeArrowheads="1"/>
          </p:cNvSpPr>
          <p:nvPr/>
        </p:nvSpPr>
        <p:spPr bwMode="auto">
          <a:xfrm>
            <a:off x="1903413" y="5768975"/>
            <a:ext cx="2498725"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 </a:t>
            </a:r>
          </a:p>
          <a:p>
            <a:r>
              <a:rPr lang="ru-RU">
                <a:solidFill>
                  <a:schemeClr val="bg1"/>
                </a:solidFill>
                <a:latin typeface="Calibri" pitchFamily="34" charset="0"/>
              </a:rPr>
              <a:t>А. С. Пушкина (1827 г.) </a:t>
            </a:r>
            <a:endParaRPr lang="ru-RU">
              <a:latin typeface="Calibri" pitchFamily="34" charset="0"/>
            </a:endParaRPr>
          </a:p>
        </p:txBody>
      </p:sp>
      <p:pic>
        <p:nvPicPr>
          <p:cNvPr id="49155" name="Picture 3" descr="C:\Users\user\Desktop\Золотой век русской культуры - XIX ( 19 ) век\d910c847d1e58861831e5953ab66404b.gif"/>
          <p:cNvPicPr>
            <a:picLocks noChangeAspect="1" noChangeArrowheads="1" noCrop="1"/>
          </p:cNvPicPr>
          <p:nvPr/>
        </p:nvPicPr>
        <p:blipFill>
          <a:blip r:embed="rId3"/>
          <a:srcRect/>
          <a:stretch>
            <a:fillRect/>
          </a:stretch>
        </p:blipFill>
        <p:spPr bwMode="auto">
          <a:xfrm flipH="1">
            <a:off x="188913" y="-1073150"/>
            <a:ext cx="1852612" cy="3421063"/>
          </a:xfrm>
          <a:prstGeom prst="rect">
            <a:avLst/>
          </a:prstGeom>
          <a:noFill/>
          <a:ln w="9525">
            <a:noFill/>
            <a:miter lim="800000"/>
            <a:headEnd/>
            <a:tailEnd/>
          </a:ln>
        </p:spPr>
      </p:pic>
      <p:pic>
        <p:nvPicPr>
          <p:cNvPr id="49156" name="Picture 4" descr="C:\Users\user\Desktop\Золотой век русской культуры - XIX ( 19 ) век\323944.jpeg"/>
          <p:cNvPicPr>
            <a:picLocks noChangeAspect="1" noChangeArrowheads="1"/>
          </p:cNvPicPr>
          <p:nvPr/>
        </p:nvPicPr>
        <p:blipFill>
          <a:blip r:embed="rId4"/>
          <a:srcRect/>
          <a:stretch>
            <a:fillRect/>
          </a:stretch>
        </p:blipFill>
        <p:spPr bwMode="auto">
          <a:xfrm>
            <a:off x="4830763" y="1477963"/>
            <a:ext cx="4240212" cy="5183187"/>
          </a:xfrm>
          <a:prstGeom prst="rect">
            <a:avLst/>
          </a:prstGeom>
          <a:noFill/>
          <a:ln w="9525">
            <a:noFill/>
            <a:miter lim="800000"/>
            <a:headEnd/>
            <a:tailEnd/>
          </a:ln>
        </p:spPr>
      </p:pic>
      <p:sp>
        <p:nvSpPr>
          <p:cNvPr id="49157" name="Прямоугольник 4"/>
          <p:cNvSpPr>
            <a:spLocks noChangeArrowheads="1"/>
          </p:cNvSpPr>
          <p:nvPr/>
        </p:nvSpPr>
        <p:spPr bwMode="auto">
          <a:xfrm>
            <a:off x="5924550" y="5805488"/>
            <a:ext cx="2971800" cy="647700"/>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a:t>
            </a:r>
          </a:p>
          <a:p>
            <a:r>
              <a:rPr lang="ru-RU">
                <a:solidFill>
                  <a:schemeClr val="bg1"/>
                </a:solidFill>
                <a:latin typeface="Calibri" pitchFamily="34" charset="0"/>
              </a:rPr>
              <a:t>композитора П. П. Булахова </a:t>
            </a:r>
            <a:endParaRPr lang="ru-RU">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Users\user\Desktop\Золотой век русской культуры - XIX ( 19 ) век\216619.jpg"/>
          <p:cNvPicPr>
            <a:picLocks noChangeAspect="1" noChangeArrowheads="1"/>
          </p:cNvPicPr>
          <p:nvPr/>
        </p:nvPicPr>
        <p:blipFill>
          <a:blip r:embed="rId2"/>
          <a:srcRect/>
          <a:stretch>
            <a:fillRect/>
          </a:stretch>
        </p:blipFill>
        <p:spPr bwMode="auto">
          <a:xfrm>
            <a:off x="131763" y="1431925"/>
            <a:ext cx="3894137" cy="5322888"/>
          </a:xfrm>
          <a:prstGeom prst="rect">
            <a:avLst/>
          </a:prstGeom>
          <a:noFill/>
          <a:ln w="9525">
            <a:noFill/>
            <a:miter lim="800000"/>
            <a:headEnd/>
            <a:tailEnd/>
          </a:ln>
        </p:spPr>
      </p:pic>
      <p:sp>
        <p:nvSpPr>
          <p:cNvPr id="50178" name="Прямоугольник 3"/>
          <p:cNvSpPr>
            <a:spLocks noChangeArrowheads="1"/>
          </p:cNvSpPr>
          <p:nvPr/>
        </p:nvSpPr>
        <p:spPr bwMode="auto">
          <a:xfrm>
            <a:off x="1417638" y="5946775"/>
            <a:ext cx="2433637"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a:t>
            </a:r>
          </a:p>
          <a:p>
            <a:r>
              <a:rPr lang="ru-RU">
                <a:solidFill>
                  <a:schemeClr val="bg1"/>
                </a:solidFill>
                <a:latin typeface="Calibri" pitchFamily="34" charset="0"/>
              </a:rPr>
              <a:t>В. А. Зубовой (1834 г.) </a:t>
            </a:r>
            <a:endParaRPr lang="ru-RU">
              <a:latin typeface="Calibri" pitchFamily="34" charset="0"/>
            </a:endParaRPr>
          </a:p>
        </p:txBody>
      </p:sp>
      <p:pic>
        <p:nvPicPr>
          <p:cNvPr id="50179" name="Picture 3" descr="C:\Users\user\Desktop\Золотой век русской культуры - XIX ( 19 ) век\dd150538b6f83b3fa665d546e375e0d2.jpg"/>
          <p:cNvPicPr>
            <a:picLocks noChangeAspect="1" noChangeArrowheads="1"/>
          </p:cNvPicPr>
          <p:nvPr/>
        </p:nvPicPr>
        <p:blipFill>
          <a:blip r:embed="rId3"/>
          <a:srcRect/>
          <a:stretch>
            <a:fillRect/>
          </a:stretch>
        </p:blipFill>
        <p:spPr bwMode="auto">
          <a:xfrm>
            <a:off x="4821238" y="1431925"/>
            <a:ext cx="4037012" cy="5322888"/>
          </a:xfrm>
          <a:prstGeom prst="rect">
            <a:avLst/>
          </a:prstGeom>
          <a:noFill/>
          <a:ln w="9525">
            <a:noFill/>
            <a:miter lim="800000"/>
            <a:headEnd/>
            <a:tailEnd/>
          </a:ln>
        </p:spPr>
      </p:pic>
      <p:sp>
        <p:nvSpPr>
          <p:cNvPr id="50180" name="Прямоугольник 4"/>
          <p:cNvSpPr>
            <a:spLocks noChangeArrowheads="1"/>
          </p:cNvSpPr>
          <p:nvPr/>
        </p:nvSpPr>
        <p:spPr bwMode="auto">
          <a:xfrm>
            <a:off x="6118225" y="5946775"/>
            <a:ext cx="2613025" cy="646113"/>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Портрет</a:t>
            </a:r>
          </a:p>
          <a:p>
            <a:r>
              <a:rPr lang="ru-RU">
                <a:solidFill>
                  <a:schemeClr val="bg1"/>
                </a:solidFill>
                <a:latin typeface="Calibri" pitchFamily="34" charset="0"/>
              </a:rPr>
              <a:t>К. П. Брюллова (1836 г.) </a:t>
            </a:r>
            <a:endParaRPr lang="ru-RU">
              <a:latin typeface="Calibri" pitchFamily="34" charset="0"/>
            </a:endParaRPr>
          </a:p>
        </p:txBody>
      </p:sp>
      <p:pic>
        <p:nvPicPr>
          <p:cNvPr id="50181" name="Picture 4" descr="C:\Users\user\Desktop\Золотой век русской культуры - XIX ( 19 ) век\d910c847d1e58861831e5953ab66404b.gif"/>
          <p:cNvPicPr>
            <a:picLocks noChangeAspect="1" noChangeArrowheads="1" noCrop="1"/>
          </p:cNvPicPr>
          <p:nvPr/>
        </p:nvPicPr>
        <p:blipFill>
          <a:blip r:embed="rId4"/>
          <a:srcRect/>
          <a:stretch>
            <a:fillRect/>
          </a:stretch>
        </p:blipFill>
        <p:spPr bwMode="auto">
          <a:xfrm flipH="1">
            <a:off x="231775" y="-982663"/>
            <a:ext cx="2166938" cy="33369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Объект 2"/>
          <p:cNvSpPr>
            <a:spLocks noGrp="1"/>
          </p:cNvSpPr>
          <p:nvPr>
            <p:ph idx="1"/>
          </p:nvPr>
        </p:nvSpPr>
        <p:spPr bwMode="auto">
          <a:xfrm>
            <a:off x="95250" y="2538413"/>
            <a:ext cx="3957638" cy="4081462"/>
          </a:xfrm>
        </p:spPr>
        <p:txBody>
          <a:bodyPr wrap="square" numCol="1" anchor="t" anchorCtr="0" compatLnSpc="1">
            <a:prstTxWarp prst="textNoShape">
              <a:avLst/>
            </a:prstTxWarp>
          </a:bodyPr>
          <a:lstStyle/>
          <a:p>
            <a:r>
              <a:rPr lang="ru-RU" smtClean="0"/>
              <a:t>Живописец несколько раз добивался звания члена Академии художеств, но получил его лишь в 1824 г. за портрет медальера Лебрехта, отличающийся гармоничностью и законченностью исполнения. Всего Тропинин оставил более 3 тыс. работ, оказав значительное влияние на портретную живопись московской школы.</a:t>
            </a:r>
          </a:p>
        </p:txBody>
      </p:sp>
      <p:pic>
        <p:nvPicPr>
          <p:cNvPr id="51202" name="Picture 2" descr="C:\Users\user\Desktop\Золотой век русской культуры - XIX ( 19 ) век\загружено (4).jpg"/>
          <p:cNvPicPr>
            <a:picLocks noChangeAspect="1" noChangeArrowheads="1"/>
          </p:cNvPicPr>
          <p:nvPr/>
        </p:nvPicPr>
        <p:blipFill>
          <a:blip r:embed="rId2"/>
          <a:srcRect/>
          <a:stretch>
            <a:fillRect/>
          </a:stretch>
        </p:blipFill>
        <p:spPr bwMode="auto">
          <a:xfrm>
            <a:off x="4308475" y="900113"/>
            <a:ext cx="4648200" cy="5719762"/>
          </a:xfrm>
          <a:prstGeom prst="rect">
            <a:avLst/>
          </a:prstGeom>
          <a:noFill/>
          <a:ln w="9525">
            <a:noFill/>
            <a:miter lim="800000"/>
            <a:headEnd/>
            <a:tailEnd/>
          </a:ln>
        </p:spPr>
      </p:pic>
      <p:pic>
        <p:nvPicPr>
          <p:cNvPr id="51203" name="Picture 3" descr="C:\Users\user\Desktop\Золотой век русской культуры - XIX ( 19 ) век\orig.png"/>
          <p:cNvPicPr>
            <a:picLocks noChangeAspect="1" noChangeArrowheads="1"/>
          </p:cNvPicPr>
          <p:nvPr/>
        </p:nvPicPr>
        <p:blipFill>
          <a:blip r:embed="rId3"/>
          <a:srcRect/>
          <a:stretch>
            <a:fillRect/>
          </a:stretch>
        </p:blipFill>
        <p:spPr bwMode="auto">
          <a:xfrm>
            <a:off x="177800" y="153988"/>
            <a:ext cx="2251075" cy="261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0"/>
            <a:ext cx="7886700" cy="1325563"/>
          </a:xfrm>
        </p:spPr>
        <p:txBody>
          <a:bodyPr rtlCol="0">
            <a:normAutofit/>
          </a:bodyPr>
          <a:lstStyle/>
          <a:p>
            <a:pPr algn="ctr" fontAlgn="auto">
              <a:spcAft>
                <a:spcPts val="0"/>
              </a:spcAft>
              <a:defRPr/>
            </a:pPr>
            <a:r>
              <a:rPr lang="ru-RU" sz="40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Товарищество передвижных художественных выставок</a:t>
            </a:r>
            <a:endParaRPr lang="ru-RU" sz="4000" dirty="0"/>
          </a:p>
        </p:txBody>
      </p:sp>
      <p:sp>
        <p:nvSpPr>
          <p:cNvPr id="52226" name="Объект 2"/>
          <p:cNvSpPr>
            <a:spLocks noGrp="1"/>
          </p:cNvSpPr>
          <p:nvPr>
            <p:ph idx="1"/>
          </p:nvPr>
        </p:nvSpPr>
        <p:spPr bwMode="auto"/>
        <p:txBody>
          <a:bodyPr wrap="square" numCol="1" anchor="t" anchorCtr="0" compatLnSpc="1">
            <a:prstTxWarp prst="textNoShape">
              <a:avLst/>
            </a:prstTxWarp>
          </a:bodyPr>
          <a:lstStyle/>
          <a:p>
            <a:endParaRPr lang="ru-RU" smtClean="0"/>
          </a:p>
        </p:txBody>
      </p:sp>
      <p:pic>
        <p:nvPicPr>
          <p:cNvPr id="52227" name="Picture 2" descr="C:\Users\user\Desktop\Золотой век русской культуры - XIX ( 19 ) век\Peredvizhniki.jpg"/>
          <p:cNvPicPr>
            <a:picLocks noChangeAspect="1" noChangeArrowheads="1"/>
          </p:cNvPicPr>
          <p:nvPr/>
        </p:nvPicPr>
        <p:blipFill>
          <a:blip r:embed="rId2"/>
          <a:srcRect/>
          <a:stretch>
            <a:fillRect/>
          </a:stretch>
        </p:blipFill>
        <p:spPr bwMode="auto">
          <a:xfrm>
            <a:off x="238125" y="1296988"/>
            <a:ext cx="8632825" cy="544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Объект 2"/>
          <p:cNvSpPr>
            <a:spLocks noGrp="1"/>
          </p:cNvSpPr>
          <p:nvPr>
            <p:ph idx="1"/>
          </p:nvPr>
        </p:nvSpPr>
        <p:spPr bwMode="auto">
          <a:xfrm>
            <a:off x="200025" y="4830763"/>
            <a:ext cx="8831263" cy="682625"/>
          </a:xfrm>
        </p:spPr>
        <p:txBody>
          <a:bodyPr wrap="square" numCol="1" anchor="t" anchorCtr="0" compatLnSpc="1">
            <a:prstTxWarp prst="textNoShape">
              <a:avLst/>
            </a:prstTxWarp>
          </a:bodyPr>
          <a:lstStyle/>
          <a:p>
            <a:pPr marL="0" indent="0">
              <a:buFont typeface="Arial" charset="0"/>
              <a:buNone/>
            </a:pPr>
            <a:r>
              <a:rPr lang="ru-RU" sz="1600" b="1" smtClean="0"/>
              <a:t>Товарищество передвижных художественных выставок</a:t>
            </a:r>
            <a:r>
              <a:rPr lang="ru-RU" sz="1600" smtClean="0"/>
              <a:t> (кратко </a:t>
            </a:r>
            <a:r>
              <a:rPr lang="ru-RU" sz="1600" b="1" smtClean="0"/>
              <a:t>Передви́жники</a:t>
            </a:r>
            <a:r>
              <a:rPr lang="ru-RU" sz="1600" smtClean="0"/>
              <a:t>) — объединение российских художников, возникшее в последней трети </a:t>
            </a:r>
            <a:r>
              <a:rPr lang="en-US" sz="1600" smtClean="0"/>
              <a:t>XIX </a:t>
            </a:r>
            <a:r>
              <a:rPr lang="ru-RU" sz="1600" smtClean="0"/>
              <a:t>века и просуществовавшее до 1923 г. В эстетическом плане участники Товарищества, или </a:t>
            </a:r>
            <a:r>
              <a:rPr lang="ru-RU" sz="1600" i="1" smtClean="0"/>
              <a:t>передвижники,</a:t>
            </a:r>
            <a:r>
              <a:rPr lang="ru-RU" sz="1600" smtClean="0"/>
              <a:t> до 1890-х гг. целенаправленно противопоставляли себя представителям официального академизма. В своей деятельности передвижники вдохновлялись идеями народничества. Организуя передвижные выставки, передвижники вели активную просветительскую деятельность и обеспечивали сбыт своих произведений; экономическая жизнь </a:t>
            </a:r>
            <a:r>
              <a:rPr lang="ru-RU" sz="1600" i="1" smtClean="0"/>
              <a:t>Товарищества</a:t>
            </a:r>
            <a:r>
              <a:rPr lang="ru-RU" sz="1600" smtClean="0"/>
              <a:t> строилась на кооперативных началах.</a:t>
            </a:r>
          </a:p>
        </p:txBody>
      </p:sp>
      <p:pic>
        <p:nvPicPr>
          <p:cNvPr id="53250" name="Picture 3" descr="C:\Users\user\Desktop\Золотой век русской культуры - XIX ( 19 ) век\Artel_of_Artists.jpg"/>
          <p:cNvPicPr>
            <a:picLocks noChangeAspect="1" noChangeArrowheads="1"/>
          </p:cNvPicPr>
          <p:nvPr/>
        </p:nvPicPr>
        <p:blipFill>
          <a:blip r:embed="rId2"/>
          <a:srcRect/>
          <a:stretch>
            <a:fillRect/>
          </a:stretch>
        </p:blipFill>
        <p:spPr bwMode="auto">
          <a:xfrm>
            <a:off x="200025" y="68263"/>
            <a:ext cx="8834438" cy="4646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059" y="0"/>
            <a:ext cx="7886700" cy="1325563"/>
          </a:xfrm>
        </p:spPr>
        <p:txBody>
          <a:bodyPr rtlCol="0">
            <a:normAutofit/>
          </a:bodyPr>
          <a:lstStyle/>
          <a:p>
            <a:pPr algn="ctr" fontAlgn="auto">
              <a:spcAft>
                <a:spcPts val="0"/>
              </a:spcAft>
              <a:defRPr/>
            </a:pPr>
            <a:r>
              <a:rPr lang="ru-RU" sz="48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Илья Ефимович Репин</a:t>
            </a:r>
            <a:endParaRPr lang="ru-RU" sz="4800" dirty="0"/>
          </a:p>
        </p:txBody>
      </p:sp>
      <p:sp>
        <p:nvSpPr>
          <p:cNvPr id="3" name="Объект 2"/>
          <p:cNvSpPr>
            <a:spLocks noGrp="1"/>
          </p:cNvSpPr>
          <p:nvPr>
            <p:ph idx="1"/>
          </p:nvPr>
        </p:nvSpPr>
        <p:spPr>
          <a:xfrm>
            <a:off x="4927600" y="1825625"/>
            <a:ext cx="4038600" cy="4821238"/>
          </a:xfrm>
        </p:spPr>
        <p:txBody>
          <a:bodyPr>
            <a:normAutofit fontScale="92500"/>
          </a:bodyPr>
          <a:lstStyle/>
          <a:p>
            <a:pPr fontAlgn="auto">
              <a:spcAft>
                <a:spcPts val="0"/>
              </a:spcAft>
              <a:buFont typeface="Arial" panose="020B0604020202020204" pitchFamily="34" charset="0"/>
              <a:buChar char="•"/>
              <a:defRPr/>
            </a:pPr>
            <a:r>
              <a:rPr lang="ru-RU" dirty="0"/>
              <a:t>Илья Репин родился в 1844 году в Чугуеве, недалеко от Харькова. Его отец, Ефим Репин, вместе со старшим сыном перегонял табуны лошадей на продажу. Мать, Татьяна </a:t>
            </a:r>
            <a:r>
              <a:rPr lang="ru-RU" dirty="0" err="1"/>
              <a:t>Бочарова</a:t>
            </a:r>
            <a:r>
              <a:rPr lang="ru-RU" dirty="0"/>
              <a:t>, занималась воспитанием собственных детей и организовала небольшую школу, где крестьяне и их дети учили чистописание, арифметику и Закон Божий.</a:t>
            </a:r>
          </a:p>
          <a:p>
            <a:pPr fontAlgn="auto">
              <a:spcAft>
                <a:spcPts val="0"/>
              </a:spcAft>
              <a:buFont typeface="Arial" panose="020B0604020202020204" pitchFamily="34" charset="0"/>
              <a:buChar char="•"/>
              <a:defRPr/>
            </a:pPr>
            <a:r>
              <a:rPr lang="ru-RU" dirty="0"/>
              <a:t>Рисовать будущий художник начал рано. Краски в дом Репиных принес его двоюродный брат Трофим Чаплыгин, и с тех пор мальчик не расставался с акварелью</a:t>
            </a:r>
            <a:r>
              <a:rPr lang="ru-RU" dirty="0" smtClean="0"/>
              <a:t>.</a:t>
            </a:r>
            <a:endParaRPr lang="ru-RU" dirty="0"/>
          </a:p>
        </p:txBody>
      </p:sp>
      <p:pic>
        <p:nvPicPr>
          <p:cNvPr id="54275" name="Picture 2" descr="C:\Users\user\Desktop\Золотой век русской культуры - XIX ( 19 ) век\IlyaRepin02.jpg"/>
          <p:cNvPicPr>
            <a:picLocks noChangeAspect="1" noChangeArrowheads="1"/>
          </p:cNvPicPr>
          <p:nvPr/>
        </p:nvPicPr>
        <p:blipFill>
          <a:blip r:embed="rId2"/>
          <a:srcRect/>
          <a:stretch>
            <a:fillRect/>
          </a:stretch>
        </p:blipFill>
        <p:spPr bwMode="auto">
          <a:xfrm>
            <a:off x="173038" y="1131888"/>
            <a:ext cx="4460875" cy="551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C:\Users\user\Desktop\Золотой век русской культуры - XIX ( 19 ) век\200px-Yefim_Vasilyevich_by_Repin.jpg"/>
          <p:cNvPicPr>
            <a:picLocks noChangeAspect="1" noChangeArrowheads="1"/>
          </p:cNvPicPr>
          <p:nvPr/>
        </p:nvPicPr>
        <p:blipFill>
          <a:blip r:embed="rId2"/>
          <a:srcRect/>
          <a:stretch>
            <a:fillRect/>
          </a:stretch>
        </p:blipFill>
        <p:spPr bwMode="auto">
          <a:xfrm>
            <a:off x="234950" y="179388"/>
            <a:ext cx="2849563" cy="3875087"/>
          </a:xfrm>
          <a:prstGeom prst="rect">
            <a:avLst/>
          </a:prstGeom>
          <a:noFill/>
          <a:ln w="9525">
            <a:noFill/>
            <a:miter lim="800000"/>
            <a:headEnd/>
            <a:tailEnd/>
          </a:ln>
        </p:spPr>
      </p:pic>
      <p:sp>
        <p:nvSpPr>
          <p:cNvPr id="55298" name="Прямоугольник 3"/>
          <p:cNvSpPr>
            <a:spLocks noChangeArrowheads="1"/>
          </p:cNvSpPr>
          <p:nvPr/>
        </p:nvSpPr>
        <p:spPr bwMode="auto">
          <a:xfrm>
            <a:off x="314325" y="3046413"/>
            <a:ext cx="2690813" cy="831850"/>
          </a:xfrm>
          <a:prstGeom prst="rect">
            <a:avLst/>
          </a:prstGeom>
          <a:noFill/>
          <a:ln w="9525">
            <a:noFill/>
            <a:miter lim="800000"/>
            <a:headEnd/>
            <a:tailEnd/>
          </a:ln>
        </p:spPr>
        <p:txBody>
          <a:bodyPr wrap="none">
            <a:spAutoFit/>
          </a:bodyPr>
          <a:lstStyle/>
          <a:p>
            <a:pPr algn="ctr"/>
            <a:r>
              <a:rPr lang="ru-RU" sz="1600">
                <a:solidFill>
                  <a:schemeClr val="bg1"/>
                </a:solidFill>
                <a:latin typeface="Calibri" pitchFamily="34" charset="0"/>
              </a:rPr>
              <a:t>Портрет </a:t>
            </a:r>
          </a:p>
          <a:p>
            <a:pPr algn="ctr"/>
            <a:r>
              <a:rPr lang="ru-RU" sz="1600">
                <a:solidFill>
                  <a:schemeClr val="bg1"/>
                </a:solidFill>
                <a:latin typeface="Calibri" pitchFamily="34" charset="0"/>
              </a:rPr>
              <a:t>Ефима Васильевича Репина. </a:t>
            </a:r>
          </a:p>
          <a:p>
            <a:pPr algn="ctr"/>
            <a:r>
              <a:rPr lang="ru-RU" sz="1600">
                <a:solidFill>
                  <a:schemeClr val="bg1"/>
                </a:solidFill>
                <a:latin typeface="Calibri" pitchFamily="34" charset="0"/>
              </a:rPr>
              <a:t>1879</a:t>
            </a:r>
          </a:p>
        </p:txBody>
      </p:sp>
      <p:pic>
        <p:nvPicPr>
          <p:cNvPr id="55299" name="Picture 3" descr="C:\Users\user\Desktop\Золотой век русской культуры - XIX ( 19 ) век\200px-Tatyana_Stepanovna_by_Repin.jpg"/>
          <p:cNvPicPr>
            <a:picLocks noChangeAspect="1" noChangeArrowheads="1"/>
          </p:cNvPicPr>
          <p:nvPr/>
        </p:nvPicPr>
        <p:blipFill>
          <a:blip r:embed="rId3"/>
          <a:srcRect/>
          <a:stretch>
            <a:fillRect/>
          </a:stretch>
        </p:blipFill>
        <p:spPr bwMode="auto">
          <a:xfrm>
            <a:off x="3206750" y="179388"/>
            <a:ext cx="3074988" cy="3875087"/>
          </a:xfrm>
          <a:prstGeom prst="rect">
            <a:avLst/>
          </a:prstGeom>
          <a:noFill/>
          <a:ln w="9525">
            <a:noFill/>
            <a:miter lim="800000"/>
            <a:headEnd/>
            <a:tailEnd/>
          </a:ln>
        </p:spPr>
      </p:pic>
      <p:sp>
        <p:nvSpPr>
          <p:cNvPr id="55300" name="Прямоугольник 4"/>
          <p:cNvSpPr>
            <a:spLocks noChangeArrowheads="1"/>
          </p:cNvSpPr>
          <p:nvPr/>
        </p:nvSpPr>
        <p:spPr bwMode="auto">
          <a:xfrm>
            <a:off x="3302000" y="3043238"/>
            <a:ext cx="2884488" cy="830262"/>
          </a:xfrm>
          <a:prstGeom prst="rect">
            <a:avLst/>
          </a:prstGeom>
          <a:noFill/>
          <a:ln w="9525">
            <a:noFill/>
            <a:miter lim="800000"/>
            <a:headEnd/>
            <a:tailEnd/>
          </a:ln>
        </p:spPr>
        <p:txBody>
          <a:bodyPr wrap="none">
            <a:spAutoFit/>
          </a:bodyPr>
          <a:lstStyle/>
          <a:p>
            <a:pPr algn="ctr"/>
            <a:r>
              <a:rPr lang="ru-RU" sz="1600">
                <a:solidFill>
                  <a:schemeClr val="bg1"/>
                </a:solidFill>
                <a:latin typeface="Calibri" pitchFamily="34" charset="0"/>
              </a:rPr>
              <a:t>Портрет </a:t>
            </a:r>
          </a:p>
          <a:p>
            <a:pPr algn="ctr"/>
            <a:r>
              <a:rPr lang="ru-RU" sz="1600">
                <a:solidFill>
                  <a:schemeClr val="bg1"/>
                </a:solidFill>
                <a:latin typeface="Calibri" pitchFamily="34" charset="0"/>
              </a:rPr>
              <a:t>Татьяны Степановны Репиной. </a:t>
            </a:r>
          </a:p>
          <a:p>
            <a:pPr algn="ctr"/>
            <a:r>
              <a:rPr lang="ru-RU" sz="1600">
                <a:solidFill>
                  <a:schemeClr val="bg1"/>
                </a:solidFill>
                <a:latin typeface="Calibri" pitchFamily="34" charset="0"/>
              </a:rPr>
              <a:t>1867</a:t>
            </a:r>
          </a:p>
        </p:txBody>
      </p:sp>
      <p:pic>
        <p:nvPicPr>
          <p:cNvPr id="55301" name="Picture 4" descr="C:\Users\user\Desktop\Золотой век русской культуры - XIX ( 19 ) век\360px-Ilja_Jefimowitsch_Repin_013.jpg"/>
          <p:cNvPicPr>
            <a:picLocks noChangeAspect="1" noChangeArrowheads="1"/>
          </p:cNvPicPr>
          <p:nvPr/>
        </p:nvPicPr>
        <p:blipFill>
          <a:blip r:embed="rId4"/>
          <a:srcRect/>
          <a:stretch>
            <a:fillRect/>
          </a:stretch>
        </p:blipFill>
        <p:spPr bwMode="auto">
          <a:xfrm>
            <a:off x="234950" y="4246563"/>
            <a:ext cx="3913188" cy="2490787"/>
          </a:xfrm>
          <a:prstGeom prst="rect">
            <a:avLst/>
          </a:prstGeom>
          <a:noFill/>
          <a:ln w="9525">
            <a:noFill/>
            <a:miter lim="800000"/>
            <a:headEnd/>
            <a:tailEnd/>
          </a:ln>
        </p:spPr>
      </p:pic>
      <p:sp>
        <p:nvSpPr>
          <p:cNvPr id="55302" name="Прямоугольник 5"/>
          <p:cNvSpPr>
            <a:spLocks noChangeArrowheads="1"/>
          </p:cNvSpPr>
          <p:nvPr/>
        </p:nvSpPr>
        <p:spPr bwMode="auto">
          <a:xfrm>
            <a:off x="314325" y="5780088"/>
            <a:ext cx="3738563" cy="923925"/>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И. Е. Репин. </a:t>
            </a:r>
          </a:p>
          <a:p>
            <a:pPr algn="ctr"/>
            <a:r>
              <a:rPr lang="ru-RU">
                <a:solidFill>
                  <a:schemeClr val="bg1"/>
                </a:solidFill>
                <a:latin typeface="Calibri" pitchFamily="34" charset="0"/>
              </a:rPr>
              <a:t>Воскрешение дочери Иаира </a:t>
            </a:r>
          </a:p>
          <a:p>
            <a:pPr algn="ctr"/>
            <a:r>
              <a:rPr lang="ru-RU">
                <a:solidFill>
                  <a:schemeClr val="bg1"/>
                </a:solidFill>
                <a:latin typeface="Calibri" pitchFamily="34" charset="0"/>
              </a:rPr>
              <a:t>(1871)</a:t>
            </a:r>
          </a:p>
        </p:txBody>
      </p:sp>
      <p:pic>
        <p:nvPicPr>
          <p:cNvPr id="55303" name="Picture 5" descr="C:\Users\user\Desktop\Золотой век русской культуры - XIX ( 19 ) век\300px-Ilya_Repin_-_Barge_Haulers_on_the_Volga_-_Google_Art_Project.jpg"/>
          <p:cNvPicPr>
            <a:picLocks noChangeAspect="1" noChangeArrowheads="1"/>
          </p:cNvPicPr>
          <p:nvPr/>
        </p:nvPicPr>
        <p:blipFill>
          <a:blip r:embed="rId5"/>
          <a:srcRect/>
          <a:stretch>
            <a:fillRect/>
          </a:stretch>
        </p:blipFill>
        <p:spPr bwMode="auto">
          <a:xfrm>
            <a:off x="4365625" y="4414838"/>
            <a:ext cx="4618038" cy="2154237"/>
          </a:xfrm>
          <a:prstGeom prst="rect">
            <a:avLst/>
          </a:prstGeom>
          <a:noFill/>
          <a:ln w="9525">
            <a:noFill/>
            <a:miter lim="800000"/>
            <a:headEnd/>
            <a:tailEnd/>
          </a:ln>
        </p:spPr>
      </p:pic>
      <p:sp>
        <p:nvSpPr>
          <p:cNvPr id="55304" name="Прямоугольник 6"/>
          <p:cNvSpPr>
            <a:spLocks noChangeArrowheads="1"/>
          </p:cNvSpPr>
          <p:nvPr/>
        </p:nvSpPr>
        <p:spPr bwMode="auto">
          <a:xfrm>
            <a:off x="4419600" y="6199188"/>
            <a:ext cx="4564063" cy="369887"/>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И. Е. Репин. «Бурлаки на Волге». 1870—1873</a:t>
            </a:r>
          </a:p>
        </p:txBody>
      </p:sp>
      <p:pic>
        <p:nvPicPr>
          <p:cNvPr id="55305" name="Picture 6" descr="C:\Users\user\Desktop\Золотой век русской культуры - XIX ( 19 ) век\230px-Илья_Е._Репин_-_Отдых._Портрет_В.А.Репинa_(1882).jpg"/>
          <p:cNvPicPr>
            <a:picLocks noChangeAspect="1" noChangeArrowheads="1"/>
          </p:cNvPicPr>
          <p:nvPr/>
        </p:nvPicPr>
        <p:blipFill>
          <a:blip r:embed="rId6"/>
          <a:srcRect/>
          <a:stretch>
            <a:fillRect/>
          </a:stretch>
        </p:blipFill>
        <p:spPr bwMode="auto">
          <a:xfrm>
            <a:off x="6438900" y="179388"/>
            <a:ext cx="2408238" cy="3875087"/>
          </a:xfrm>
          <a:prstGeom prst="rect">
            <a:avLst/>
          </a:prstGeom>
          <a:noFill/>
          <a:ln w="9525">
            <a:noFill/>
            <a:miter lim="800000"/>
            <a:headEnd/>
            <a:tailEnd/>
          </a:ln>
        </p:spPr>
      </p:pic>
      <p:sp>
        <p:nvSpPr>
          <p:cNvPr id="55306" name="Прямоугольник 7"/>
          <p:cNvSpPr>
            <a:spLocks noChangeArrowheads="1"/>
          </p:cNvSpPr>
          <p:nvPr/>
        </p:nvSpPr>
        <p:spPr bwMode="auto">
          <a:xfrm>
            <a:off x="6578600" y="2576513"/>
            <a:ext cx="2128838" cy="1477962"/>
          </a:xfrm>
          <a:prstGeom prst="rect">
            <a:avLst/>
          </a:prstGeom>
          <a:noFill/>
          <a:ln w="9525">
            <a:noFill/>
            <a:miter lim="800000"/>
            <a:headEnd/>
            <a:tailEnd/>
          </a:ln>
        </p:spPr>
        <p:txBody>
          <a:bodyPr>
            <a:spAutoFit/>
          </a:bodyPr>
          <a:lstStyle/>
          <a:p>
            <a:r>
              <a:rPr lang="ru-RU">
                <a:solidFill>
                  <a:schemeClr val="bg1"/>
                </a:solidFill>
                <a:latin typeface="Calibri" pitchFamily="34" charset="0"/>
              </a:rPr>
              <a:t>И. Е. Репин. </a:t>
            </a:r>
          </a:p>
          <a:p>
            <a:r>
              <a:rPr lang="ru-RU">
                <a:solidFill>
                  <a:schemeClr val="bg1"/>
                </a:solidFill>
                <a:latin typeface="Calibri" pitchFamily="34" charset="0"/>
              </a:rPr>
              <a:t>«</a:t>
            </a:r>
            <a:r>
              <a:rPr lang="ru-RU" i="1">
                <a:solidFill>
                  <a:schemeClr val="bg1"/>
                </a:solidFill>
                <a:latin typeface="Calibri" pitchFamily="34" charset="0"/>
              </a:rPr>
              <a:t>Отдых. Портрет В. А. Репиной, жены художника</a:t>
            </a:r>
            <a:r>
              <a:rPr lang="ru-RU">
                <a:solidFill>
                  <a:schemeClr val="bg1"/>
                </a:solidFill>
                <a:latin typeface="Calibri" pitchFamily="34" charset="0"/>
              </a:rPr>
              <a:t>». 1882</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C:\Users\user\Desktop\Золотой век русской культуры - XIX ( 19 ) век\155px-Repin_bouquet.jpg"/>
          <p:cNvPicPr>
            <a:picLocks noChangeAspect="1" noChangeArrowheads="1"/>
          </p:cNvPicPr>
          <p:nvPr/>
        </p:nvPicPr>
        <p:blipFill>
          <a:blip r:embed="rId2"/>
          <a:srcRect/>
          <a:stretch>
            <a:fillRect/>
          </a:stretch>
        </p:blipFill>
        <p:spPr bwMode="auto">
          <a:xfrm>
            <a:off x="203200" y="146050"/>
            <a:ext cx="2430463" cy="4060825"/>
          </a:xfrm>
          <a:prstGeom prst="rect">
            <a:avLst/>
          </a:prstGeom>
          <a:noFill/>
          <a:ln w="9525">
            <a:noFill/>
            <a:miter lim="800000"/>
            <a:headEnd/>
            <a:tailEnd/>
          </a:ln>
        </p:spPr>
      </p:pic>
      <p:sp>
        <p:nvSpPr>
          <p:cNvPr id="56322" name="Прямоугольник 3"/>
          <p:cNvSpPr>
            <a:spLocks noChangeArrowheads="1"/>
          </p:cNvSpPr>
          <p:nvPr/>
        </p:nvSpPr>
        <p:spPr bwMode="auto">
          <a:xfrm>
            <a:off x="846138" y="3282950"/>
            <a:ext cx="1716087" cy="923925"/>
          </a:xfrm>
          <a:prstGeom prst="rect">
            <a:avLst/>
          </a:prstGeom>
          <a:noFill/>
          <a:ln w="9525">
            <a:noFill/>
            <a:miter lim="800000"/>
            <a:headEnd/>
            <a:tailEnd/>
          </a:ln>
        </p:spPr>
        <p:txBody>
          <a:bodyPr>
            <a:spAutoFit/>
          </a:bodyPr>
          <a:lstStyle/>
          <a:p>
            <a:pPr algn="r"/>
            <a:r>
              <a:rPr lang="ru-RU" b="1">
                <a:latin typeface="Calibri" pitchFamily="34" charset="0"/>
              </a:rPr>
              <a:t>И. Е. Репин.</a:t>
            </a:r>
            <a:br>
              <a:rPr lang="ru-RU" b="1">
                <a:latin typeface="Calibri" pitchFamily="34" charset="0"/>
              </a:rPr>
            </a:br>
            <a:r>
              <a:rPr lang="ru-RU" b="1">
                <a:latin typeface="Calibri" pitchFamily="34" charset="0"/>
              </a:rPr>
              <a:t>«Осенний букет». 1892</a:t>
            </a:r>
          </a:p>
        </p:txBody>
      </p:sp>
      <p:pic>
        <p:nvPicPr>
          <p:cNvPr id="56323" name="Picture 3" descr="C:\Users\user\Desktop\Золотой век русской культуры - XIX ( 19 ) век\Ilya_Repin_-_Sadko_-_Google_Art_Project.jpg"/>
          <p:cNvPicPr>
            <a:picLocks noChangeAspect="1" noChangeArrowheads="1"/>
          </p:cNvPicPr>
          <p:nvPr/>
        </p:nvPicPr>
        <p:blipFill>
          <a:blip r:embed="rId3"/>
          <a:srcRect/>
          <a:stretch>
            <a:fillRect/>
          </a:stretch>
        </p:blipFill>
        <p:spPr bwMode="auto">
          <a:xfrm>
            <a:off x="2781300" y="146050"/>
            <a:ext cx="2887663" cy="4060825"/>
          </a:xfrm>
          <a:prstGeom prst="rect">
            <a:avLst/>
          </a:prstGeom>
          <a:noFill/>
          <a:ln w="9525">
            <a:noFill/>
            <a:miter lim="800000"/>
            <a:headEnd/>
            <a:tailEnd/>
          </a:ln>
        </p:spPr>
      </p:pic>
      <p:sp>
        <p:nvSpPr>
          <p:cNvPr id="56324" name="Прямоугольник 4"/>
          <p:cNvSpPr>
            <a:spLocks noChangeArrowheads="1"/>
          </p:cNvSpPr>
          <p:nvPr/>
        </p:nvSpPr>
        <p:spPr bwMode="auto">
          <a:xfrm>
            <a:off x="2835275" y="3744913"/>
            <a:ext cx="2779713" cy="369887"/>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И. Е. Репин. «Садко». 1876</a:t>
            </a:r>
          </a:p>
        </p:txBody>
      </p:sp>
      <p:pic>
        <p:nvPicPr>
          <p:cNvPr id="56325" name="Picture 4" descr="C:\Users\user\Desktop\Золотой век русской культуры - XIX ( 19 ) век\220px-Sophia_Alekseyevna,_by_Ilya_Repin.jpg"/>
          <p:cNvPicPr>
            <a:picLocks noChangeAspect="1" noChangeArrowheads="1"/>
          </p:cNvPicPr>
          <p:nvPr/>
        </p:nvPicPr>
        <p:blipFill>
          <a:blip r:embed="rId4"/>
          <a:srcRect/>
          <a:stretch>
            <a:fillRect/>
          </a:stretch>
        </p:blipFill>
        <p:spPr bwMode="auto">
          <a:xfrm>
            <a:off x="5751513" y="146050"/>
            <a:ext cx="2968625" cy="4060825"/>
          </a:xfrm>
          <a:prstGeom prst="rect">
            <a:avLst/>
          </a:prstGeom>
          <a:noFill/>
          <a:ln w="9525">
            <a:noFill/>
            <a:miter lim="800000"/>
            <a:headEnd/>
            <a:tailEnd/>
          </a:ln>
        </p:spPr>
      </p:pic>
      <p:sp>
        <p:nvSpPr>
          <p:cNvPr id="56326" name="Прямоугольник 5"/>
          <p:cNvSpPr>
            <a:spLocks noChangeArrowheads="1"/>
          </p:cNvSpPr>
          <p:nvPr/>
        </p:nvSpPr>
        <p:spPr bwMode="auto">
          <a:xfrm>
            <a:off x="5945188" y="3190875"/>
            <a:ext cx="1979612" cy="923925"/>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И. Е. Репин. </a:t>
            </a:r>
          </a:p>
          <a:p>
            <a:r>
              <a:rPr lang="ru-RU">
                <a:solidFill>
                  <a:schemeClr val="bg1"/>
                </a:solidFill>
                <a:latin typeface="Calibri" pitchFamily="34" charset="0"/>
              </a:rPr>
              <a:t>«Царевна Софья».</a:t>
            </a:r>
          </a:p>
          <a:p>
            <a:r>
              <a:rPr lang="ru-RU">
                <a:solidFill>
                  <a:schemeClr val="bg1"/>
                </a:solidFill>
                <a:latin typeface="Calibri" pitchFamily="34" charset="0"/>
              </a:rPr>
              <a:t> 1879</a:t>
            </a:r>
          </a:p>
        </p:txBody>
      </p:sp>
      <p:pic>
        <p:nvPicPr>
          <p:cNvPr id="56327" name="Picture 5" descr="C:\Users\user\Desktop\Золотой век русской культуры - XIX ( 19 ) век\330px-Kurskaya_korennaya.jpg"/>
          <p:cNvPicPr>
            <a:picLocks noChangeAspect="1" noChangeArrowheads="1"/>
          </p:cNvPicPr>
          <p:nvPr/>
        </p:nvPicPr>
        <p:blipFill>
          <a:blip r:embed="rId5"/>
          <a:srcRect/>
          <a:stretch>
            <a:fillRect/>
          </a:stretch>
        </p:blipFill>
        <p:spPr bwMode="auto">
          <a:xfrm>
            <a:off x="203200" y="4340225"/>
            <a:ext cx="3822700" cy="2420938"/>
          </a:xfrm>
          <a:prstGeom prst="rect">
            <a:avLst/>
          </a:prstGeom>
          <a:noFill/>
          <a:ln w="9525">
            <a:noFill/>
            <a:miter lim="800000"/>
            <a:headEnd/>
            <a:tailEnd/>
          </a:ln>
        </p:spPr>
      </p:pic>
      <p:sp>
        <p:nvSpPr>
          <p:cNvPr id="56328" name="Прямоугольник 6"/>
          <p:cNvSpPr>
            <a:spLocks noChangeArrowheads="1"/>
          </p:cNvSpPr>
          <p:nvPr/>
        </p:nvSpPr>
        <p:spPr bwMode="auto">
          <a:xfrm>
            <a:off x="276225" y="5999163"/>
            <a:ext cx="3654425" cy="646112"/>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И. Е. Репин. «Крестный ход в Курской губернии». 1883</a:t>
            </a:r>
          </a:p>
        </p:txBody>
      </p:sp>
      <p:pic>
        <p:nvPicPr>
          <p:cNvPr id="56329" name="Picture 6" descr="C:\Users\user\Desktop\Золотой век русской культуры - XIX ( 19 ) век\320px-Tolstoy_ploughing.jpg"/>
          <p:cNvPicPr>
            <a:picLocks noChangeAspect="1" noChangeArrowheads="1"/>
          </p:cNvPicPr>
          <p:nvPr/>
        </p:nvPicPr>
        <p:blipFill>
          <a:blip r:embed="rId6"/>
          <a:srcRect/>
          <a:stretch>
            <a:fillRect/>
          </a:stretch>
        </p:blipFill>
        <p:spPr bwMode="auto">
          <a:xfrm>
            <a:off x="4843463" y="4338638"/>
            <a:ext cx="3605212" cy="2422525"/>
          </a:xfrm>
          <a:prstGeom prst="rect">
            <a:avLst/>
          </a:prstGeom>
          <a:noFill/>
          <a:ln w="9525">
            <a:noFill/>
            <a:miter lim="800000"/>
            <a:headEnd/>
            <a:tailEnd/>
          </a:ln>
        </p:spPr>
      </p:pic>
      <p:sp>
        <p:nvSpPr>
          <p:cNvPr id="56330" name="Прямоугольник 7"/>
          <p:cNvSpPr>
            <a:spLocks noChangeArrowheads="1"/>
          </p:cNvSpPr>
          <p:nvPr/>
        </p:nvSpPr>
        <p:spPr bwMode="auto">
          <a:xfrm>
            <a:off x="4949825" y="5999163"/>
            <a:ext cx="3362325" cy="646112"/>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И. Е. Репин. «Пахарь. Лев Толстой на пашне». 1887</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Users\user\Desktop\Золотой век русской культуры - XIX ( 19 ) век\190px-Turgenev_by_Repin.jpg"/>
          <p:cNvPicPr>
            <a:picLocks noChangeAspect="1" noChangeArrowheads="1"/>
          </p:cNvPicPr>
          <p:nvPr/>
        </p:nvPicPr>
        <p:blipFill>
          <a:blip r:embed="rId2"/>
          <a:srcRect/>
          <a:stretch>
            <a:fillRect/>
          </a:stretch>
        </p:blipFill>
        <p:spPr bwMode="auto">
          <a:xfrm>
            <a:off x="158750" y="147638"/>
            <a:ext cx="3373438" cy="4383087"/>
          </a:xfrm>
          <a:prstGeom prst="rect">
            <a:avLst/>
          </a:prstGeom>
          <a:noFill/>
          <a:ln w="9525">
            <a:noFill/>
            <a:miter lim="800000"/>
            <a:headEnd/>
            <a:tailEnd/>
          </a:ln>
        </p:spPr>
      </p:pic>
      <p:sp>
        <p:nvSpPr>
          <p:cNvPr id="57346" name="Прямоугольник 3"/>
          <p:cNvSpPr>
            <a:spLocks noChangeArrowheads="1"/>
          </p:cNvSpPr>
          <p:nvPr/>
        </p:nvSpPr>
        <p:spPr bwMode="auto">
          <a:xfrm>
            <a:off x="285750" y="3502025"/>
            <a:ext cx="2805113" cy="922338"/>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И. Е. Репин. </a:t>
            </a:r>
          </a:p>
          <a:p>
            <a:r>
              <a:rPr lang="ru-RU">
                <a:solidFill>
                  <a:schemeClr val="bg1"/>
                </a:solidFill>
                <a:latin typeface="Calibri" pitchFamily="34" charset="0"/>
              </a:rPr>
              <a:t>«Портрет И. С. Тургенева».</a:t>
            </a:r>
          </a:p>
          <a:p>
            <a:r>
              <a:rPr lang="ru-RU">
                <a:solidFill>
                  <a:schemeClr val="bg1"/>
                </a:solidFill>
                <a:latin typeface="Calibri" pitchFamily="34" charset="0"/>
              </a:rPr>
              <a:t>1874</a:t>
            </a:r>
          </a:p>
        </p:txBody>
      </p:sp>
      <p:pic>
        <p:nvPicPr>
          <p:cNvPr id="57347" name="Picture 3" descr="C:\Users\user\Desktop\Золотой век русской культуры - XIX ( 19 ) век\250px-Repin_tretyakov.jpg"/>
          <p:cNvPicPr>
            <a:picLocks noChangeAspect="1" noChangeArrowheads="1"/>
          </p:cNvPicPr>
          <p:nvPr/>
        </p:nvPicPr>
        <p:blipFill>
          <a:blip r:embed="rId3"/>
          <a:srcRect/>
          <a:stretch>
            <a:fillRect/>
          </a:stretch>
        </p:blipFill>
        <p:spPr bwMode="auto">
          <a:xfrm>
            <a:off x="3794125" y="230188"/>
            <a:ext cx="5168900" cy="4300537"/>
          </a:xfrm>
          <a:prstGeom prst="rect">
            <a:avLst/>
          </a:prstGeom>
          <a:noFill/>
          <a:ln w="9525">
            <a:noFill/>
            <a:miter lim="800000"/>
            <a:headEnd/>
            <a:tailEnd/>
          </a:ln>
        </p:spPr>
      </p:pic>
      <p:sp>
        <p:nvSpPr>
          <p:cNvPr id="57348" name="Прямоугольник 5"/>
          <p:cNvSpPr>
            <a:spLocks noChangeArrowheads="1"/>
          </p:cNvSpPr>
          <p:nvPr/>
        </p:nvSpPr>
        <p:spPr bwMode="auto">
          <a:xfrm>
            <a:off x="3935413" y="4008438"/>
            <a:ext cx="4541837" cy="368300"/>
          </a:xfrm>
          <a:prstGeom prst="rect">
            <a:avLst/>
          </a:prstGeom>
          <a:noFill/>
          <a:ln w="9525">
            <a:noFill/>
            <a:miter lim="800000"/>
            <a:headEnd/>
            <a:tailEnd/>
          </a:ln>
        </p:spPr>
        <p:txBody>
          <a:bodyPr wrap="none">
            <a:spAutoFit/>
          </a:bodyPr>
          <a:lstStyle/>
          <a:p>
            <a:r>
              <a:rPr lang="ru-RU">
                <a:solidFill>
                  <a:schemeClr val="bg1"/>
                </a:solidFill>
                <a:latin typeface="Calibri" pitchFamily="34" charset="0"/>
              </a:rPr>
              <a:t>И. Е. Репин. Портрет Павла Третьякова. 1901</a:t>
            </a:r>
          </a:p>
        </p:txBody>
      </p:sp>
      <p:pic>
        <p:nvPicPr>
          <p:cNvPr id="57349" name="Picture 4" descr="C:\Users\user\Desktop\Золотой век русской культуры - XIX ( 19 ) век\320px-Iván_el_Terrible_y_su_hijo,_por_Iliá_Repin.jpg"/>
          <p:cNvPicPr>
            <a:picLocks noChangeAspect="1" noChangeArrowheads="1"/>
          </p:cNvPicPr>
          <p:nvPr/>
        </p:nvPicPr>
        <p:blipFill>
          <a:blip r:embed="rId4"/>
          <a:srcRect/>
          <a:stretch>
            <a:fillRect/>
          </a:stretch>
        </p:blipFill>
        <p:spPr bwMode="auto">
          <a:xfrm>
            <a:off x="158750" y="4645025"/>
            <a:ext cx="2608263" cy="2044700"/>
          </a:xfrm>
          <a:prstGeom prst="rect">
            <a:avLst/>
          </a:prstGeom>
          <a:noFill/>
          <a:ln w="9525">
            <a:noFill/>
            <a:miter lim="800000"/>
            <a:headEnd/>
            <a:tailEnd/>
          </a:ln>
        </p:spPr>
      </p:pic>
      <p:sp>
        <p:nvSpPr>
          <p:cNvPr id="57350" name="Прямоугольник 6"/>
          <p:cNvSpPr>
            <a:spLocks noChangeArrowheads="1"/>
          </p:cNvSpPr>
          <p:nvPr/>
        </p:nvSpPr>
        <p:spPr bwMode="auto">
          <a:xfrm>
            <a:off x="158750" y="4665663"/>
            <a:ext cx="2608263" cy="739775"/>
          </a:xfrm>
          <a:prstGeom prst="rect">
            <a:avLst/>
          </a:prstGeom>
          <a:noFill/>
          <a:ln w="9525">
            <a:noFill/>
            <a:miter lim="800000"/>
            <a:headEnd/>
            <a:tailEnd/>
          </a:ln>
        </p:spPr>
        <p:txBody>
          <a:bodyPr>
            <a:spAutoFit/>
          </a:bodyPr>
          <a:lstStyle/>
          <a:p>
            <a:r>
              <a:rPr lang="ru-RU" sz="1400">
                <a:solidFill>
                  <a:schemeClr val="bg1"/>
                </a:solidFill>
                <a:latin typeface="Calibri" pitchFamily="34" charset="0"/>
              </a:rPr>
              <a:t>И. Е. Репин. «Иван Грозный и сын его Иван 16 ноября 1581 года». 1885</a:t>
            </a:r>
          </a:p>
        </p:txBody>
      </p:sp>
      <p:pic>
        <p:nvPicPr>
          <p:cNvPr id="57351" name="Picture 5" descr="C:\Users\user\Desktop\Золотой век русской культуры - XIX ( 19 ) век\Ilya_Repin_Unexpected_visitors.jpg"/>
          <p:cNvPicPr>
            <a:picLocks noChangeAspect="1" noChangeArrowheads="1"/>
          </p:cNvPicPr>
          <p:nvPr/>
        </p:nvPicPr>
        <p:blipFill>
          <a:blip r:embed="rId5"/>
          <a:srcRect/>
          <a:stretch>
            <a:fillRect/>
          </a:stretch>
        </p:blipFill>
        <p:spPr bwMode="auto">
          <a:xfrm>
            <a:off x="2892425" y="4645025"/>
            <a:ext cx="2184400" cy="2103438"/>
          </a:xfrm>
          <a:prstGeom prst="rect">
            <a:avLst/>
          </a:prstGeom>
          <a:noFill/>
          <a:ln w="9525">
            <a:noFill/>
            <a:miter lim="800000"/>
            <a:headEnd/>
            <a:tailEnd/>
          </a:ln>
        </p:spPr>
      </p:pic>
      <p:sp>
        <p:nvSpPr>
          <p:cNvPr id="57352" name="Прямоугольник 7"/>
          <p:cNvSpPr>
            <a:spLocks noChangeArrowheads="1"/>
          </p:cNvSpPr>
          <p:nvPr/>
        </p:nvSpPr>
        <p:spPr bwMode="auto">
          <a:xfrm>
            <a:off x="2940050" y="6116638"/>
            <a:ext cx="2089150" cy="646112"/>
          </a:xfrm>
          <a:prstGeom prst="rect">
            <a:avLst/>
          </a:prstGeom>
          <a:noFill/>
          <a:ln w="9525">
            <a:noFill/>
            <a:miter lim="800000"/>
            <a:headEnd/>
            <a:tailEnd/>
          </a:ln>
        </p:spPr>
        <p:txBody>
          <a:bodyPr>
            <a:spAutoFit/>
          </a:bodyPr>
          <a:lstStyle/>
          <a:p>
            <a:r>
              <a:rPr lang="ru-RU">
                <a:solidFill>
                  <a:schemeClr val="bg1"/>
                </a:solidFill>
                <a:latin typeface="Calibri" pitchFamily="34" charset="0"/>
              </a:rPr>
              <a:t>И. Е. Репин. «Не ждали». 1888</a:t>
            </a:r>
          </a:p>
        </p:txBody>
      </p:sp>
      <p:pic>
        <p:nvPicPr>
          <p:cNvPr id="57353" name="Picture 6" descr="C:\Users\user\Desktop\Золотой век русской культуры - XIX ( 19 ) век\315px-Ilja_Jefimowitsch_Repin_-_Reply_of_the_Zaporozhian_Cossacks_-_Yorck.jpg"/>
          <p:cNvPicPr>
            <a:picLocks noChangeAspect="1" noChangeArrowheads="1"/>
          </p:cNvPicPr>
          <p:nvPr/>
        </p:nvPicPr>
        <p:blipFill>
          <a:blip r:embed="rId6"/>
          <a:srcRect/>
          <a:stretch>
            <a:fillRect/>
          </a:stretch>
        </p:blipFill>
        <p:spPr bwMode="auto">
          <a:xfrm>
            <a:off x="5192713" y="4645025"/>
            <a:ext cx="3568700" cy="2106613"/>
          </a:xfrm>
          <a:prstGeom prst="rect">
            <a:avLst/>
          </a:prstGeom>
          <a:noFill/>
          <a:ln w="9525">
            <a:noFill/>
            <a:miter lim="800000"/>
            <a:headEnd/>
            <a:tailEnd/>
          </a:ln>
        </p:spPr>
      </p:pic>
      <p:sp>
        <p:nvSpPr>
          <p:cNvPr id="57354" name="Прямоугольник 8"/>
          <p:cNvSpPr>
            <a:spLocks noChangeArrowheads="1"/>
          </p:cNvSpPr>
          <p:nvPr/>
        </p:nvSpPr>
        <p:spPr bwMode="auto">
          <a:xfrm>
            <a:off x="5224463" y="6102350"/>
            <a:ext cx="3536950" cy="646113"/>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И. Е. Репин. «Запорожцы пишут письмо турецкому султану». 1891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355" y="0"/>
            <a:ext cx="7886700" cy="1325563"/>
          </a:xfrm>
        </p:spPr>
        <p:txBody>
          <a:bodyPr rtlCol="0">
            <a:normAutofit/>
          </a:bodyPr>
          <a:lstStyle/>
          <a:p>
            <a:pPr algn="ctr" fontAlgn="auto">
              <a:spcAft>
                <a:spcPts val="0"/>
              </a:spcAft>
              <a:defRPr/>
            </a:pPr>
            <a: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Произведения </a:t>
            </a:r>
            <a:b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br>
            <a: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А. С. Пушкина</a:t>
            </a:r>
            <a:endParaRPr lang="ru-RU" sz="4400" dirty="0"/>
          </a:p>
        </p:txBody>
      </p:sp>
      <p:sp>
        <p:nvSpPr>
          <p:cNvPr id="3" name="Объект 2"/>
          <p:cNvSpPr>
            <a:spLocks noGrp="1"/>
          </p:cNvSpPr>
          <p:nvPr>
            <p:ph idx="1"/>
          </p:nvPr>
        </p:nvSpPr>
        <p:spPr>
          <a:xfrm>
            <a:off x="163513" y="2470150"/>
            <a:ext cx="4271962" cy="4230688"/>
          </a:xfrm>
        </p:spPr>
        <p:txBody>
          <a:bodyPr>
            <a:normAutofit fontScale="92500" lnSpcReduction="10000"/>
          </a:bodyPr>
          <a:lstStyle/>
          <a:p>
            <a:pPr fontAlgn="auto">
              <a:spcAft>
                <a:spcPts val="0"/>
              </a:spcAft>
              <a:buFont typeface="Arial" panose="020B0604020202020204" pitchFamily="34" charset="0"/>
              <a:buChar char="•"/>
              <a:defRPr/>
            </a:pPr>
            <a:r>
              <a:rPr lang="ru-RU" sz="3500" b="1" dirty="0"/>
              <a:t>Поэмы</a:t>
            </a:r>
          </a:p>
          <a:p>
            <a:pPr fontAlgn="auto">
              <a:spcAft>
                <a:spcPts val="0"/>
              </a:spcAft>
              <a:buFont typeface="Arial" panose="020B0604020202020204" pitchFamily="34" charset="0"/>
              <a:buChar char="•"/>
              <a:defRPr/>
            </a:pPr>
            <a:r>
              <a:rPr lang="ru-RU" dirty="0">
                <a:hlinkClick r:id="rId2" tooltip="Руслан и Людмила"/>
              </a:rPr>
              <a:t>Руслан и Людмила</a:t>
            </a:r>
            <a:r>
              <a:rPr lang="ru-RU" dirty="0"/>
              <a:t> (</a:t>
            </a:r>
            <a:r>
              <a:rPr lang="ru-RU" dirty="0">
                <a:hlinkClick r:id="rId3" tooltip="1817 год в литературе"/>
              </a:rPr>
              <a:t>1817</a:t>
            </a:r>
            <a:r>
              <a:rPr lang="ru-RU" dirty="0"/>
              <a:t>—</a:t>
            </a:r>
            <a:r>
              <a:rPr lang="ru-RU" dirty="0">
                <a:hlinkClick r:id="rId4" tooltip="1820 год в литературе"/>
              </a:rPr>
              <a:t>1820</a:t>
            </a:r>
            <a:r>
              <a:rPr lang="ru-RU" dirty="0"/>
              <a:t>)</a:t>
            </a:r>
          </a:p>
          <a:p>
            <a:pPr fontAlgn="auto">
              <a:spcAft>
                <a:spcPts val="0"/>
              </a:spcAft>
              <a:buFont typeface="Arial" panose="020B0604020202020204" pitchFamily="34" charset="0"/>
              <a:buChar char="•"/>
              <a:defRPr/>
            </a:pPr>
            <a:r>
              <a:rPr lang="ru-RU" dirty="0">
                <a:hlinkClick r:id="rId5" tooltip="Кавказский пленник"/>
              </a:rPr>
              <a:t>Кавказский пленник</a:t>
            </a:r>
            <a:r>
              <a:rPr lang="ru-RU" dirty="0"/>
              <a:t> (1820—</a:t>
            </a:r>
            <a:r>
              <a:rPr lang="ru-RU" dirty="0">
                <a:hlinkClick r:id="rId6" tooltip="1821 год в литературе"/>
              </a:rPr>
              <a:t>1821</a:t>
            </a:r>
            <a:r>
              <a:rPr lang="ru-RU" dirty="0"/>
              <a:t>)</a:t>
            </a:r>
          </a:p>
          <a:p>
            <a:pPr fontAlgn="auto">
              <a:spcAft>
                <a:spcPts val="0"/>
              </a:spcAft>
              <a:buFont typeface="Arial" panose="020B0604020202020204" pitchFamily="34" charset="0"/>
              <a:buChar char="•"/>
              <a:defRPr/>
            </a:pPr>
            <a:r>
              <a:rPr lang="ru-RU" dirty="0" err="1">
                <a:hlinkClick r:id="rId7" tooltip="Гавриилиада"/>
              </a:rPr>
              <a:t>Гавриилиада</a:t>
            </a:r>
            <a:r>
              <a:rPr lang="ru-RU" dirty="0"/>
              <a:t> (1821)</a:t>
            </a:r>
          </a:p>
          <a:p>
            <a:pPr fontAlgn="auto">
              <a:spcAft>
                <a:spcPts val="0"/>
              </a:spcAft>
              <a:buFont typeface="Arial" panose="020B0604020202020204" pitchFamily="34" charset="0"/>
              <a:buChar char="•"/>
              <a:defRPr/>
            </a:pPr>
            <a:r>
              <a:rPr lang="ru-RU" dirty="0">
                <a:hlinkClick r:id="rId8" tooltip="Вадим (поэма) (страница отсутствует)"/>
              </a:rPr>
              <a:t>Вадим</a:t>
            </a:r>
            <a:r>
              <a:rPr lang="ru-RU" dirty="0"/>
              <a:t> (1821—</a:t>
            </a:r>
            <a:r>
              <a:rPr lang="ru-RU" dirty="0">
                <a:hlinkClick r:id="rId9" tooltip="1822 год в литературе"/>
              </a:rPr>
              <a:t>1822</a:t>
            </a:r>
            <a:r>
              <a:rPr lang="ru-RU" dirty="0"/>
              <a:t>)</a:t>
            </a:r>
          </a:p>
          <a:p>
            <a:pPr fontAlgn="auto">
              <a:spcAft>
                <a:spcPts val="0"/>
              </a:spcAft>
              <a:buFont typeface="Arial" panose="020B0604020202020204" pitchFamily="34" charset="0"/>
              <a:buChar char="•"/>
              <a:defRPr/>
            </a:pPr>
            <a:r>
              <a:rPr lang="ru-RU" dirty="0">
                <a:hlinkClick r:id="rId10" tooltip="Братья разбойники"/>
              </a:rPr>
              <a:t>Братья разбойники</a:t>
            </a:r>
            <a:r>
              <a:rPr lang="ru-RU" dirty="0"/>
              <a:t> (1821—1822)</a:t>
            </a:r>
          </a:p>
          <a:p>
            <a:pPr fontAlgn="auto">
              <a:spcAft>
                <a:spcPts val="0"/>
              </a:spcAft>
              <a:buFont typeface="Arial" panose="020B0604020202020204" pitchFamily="34" charset="0"/>
              <a:buChar char="•"/>
              <a:defRPr/>
            </a:pPr>
            <a:r>
              <a:rPr lang="ru-RU" dirty="0">
                <a:hlinkClick r:id="rId11" tooltip="Бахчисарайский фонтан (поэма)"/>
              </a:rPr>
              <a:t>Бахчисарайский фонтан</a:t>
            </a:r>
            <a:r>
              <a:rPr lang="ru-RU" dirty="0"/>
              <a:t> (1821—</a:t>
            </a:r>
            <a:r>
              <a:rPr lang="ru-RU" dirty="0">
                <a:hlinkClick r:id="rId12" tooltip="1823 год в литературе"/>
              </a:rPr>
              <a:t>1823</a:t>
            </a:r>
            <a:r>
              <a:rPr lang="ru-RU" dirty="0"/>
              <a:t>)</a:t>
            </a:r>
          </a:p>
          <a:p>
            <a:pPr fontAlgn="auto">
              <a:spcAft>
                <a:spcPts val="0"/>
              </a:spcAft>
              <a:buFont typeface="Arial" panose="020B0604020202020204" pitchFamily="34" charset="0"/>
              <a:buChar char="•"/>
              <a:defRPr/>
            </a:pPr>
            <a:r>
              <a:rPr lang="ru-RU" dirty="0" err="1">
                <a:hlinkClick r:id="rId13" tooltip="Цыганы (поэма)"/>
              </a:rPr>
              <a:t>Цыганы</a:t>
            </a:r>
            <a:r>
              <a:rPr lang="ru-RU" dirty="0"/>
              <a:t> (</a:t>
            </a:r>
            <a:r>
              <a:rPr lang="ru-RU" dirty="0">
                <a:hlinkClick r:id="rId14" tooltip="1824 год в литературе"/>
              </a:rPr>
              <a:t>1824</a:t>
            </a:r>
            <a:r>
              <a:rPr lang="ru-RU" dirty="0"/>
              <a:t>)</a:t>
            </a:r>
          </a:p>
          <a:p>
            <a:pPr fontAlgn="auto">
              <a:spcAft>
                <a:spcPts val="0"/>
              </a:spcAft>
              <a:buFont typeface="Arial" panose="020B0604020202020204" pitchFamily="34" charset="0"/>
              <a:buChar char="•"/>
              <a:defRPr/>
            </a:pPr>
            <a:r>
              <a:rPr lang="ru-RU" dirty="0">
                <a:hlinkClick r:id="rId15" tooltip="Граф Нулин"/>
              </a:rPr>
              <a:t>Граф Нулин</a:t>
            </a:r>
            <a:r>
              <a:rPr lang="ru-RU" dirty="0"/>
              <a:t> (</a:t>
            </a:r>
            <a:r>
              <a:rPr lang="ru-RU" dirty="0" smtClean="0">
                <a:hlinkClick r:id="rId16" tooltip="1825 год в литературе"/>
              </a:rPr>
              <a:t>1825</a:t>
            </a:r>
            <a:r>
              <a:rPr lang="ru-RU" dirty="0" smtClean="0"/>
              <a:t>)</a:t>
            </a:r>
          </a:p>
          <a:p>
            <a:pPr fontAlgn="auto">
              <a:spcAft>
                <a:spcPts val="0"/>
              </a:spcAft>
              <a:buFont typeface="Arial" panose="020B0604020202020204" pitchFamily="34" charset="0"/>
              <a:buChar char="•"/>
              <a:defRPr/>
            </a:pPr>
            <a:r>
              <a:rPr lang="ru-RU" dirty="0" smtClean="0">
                <a:hlinkClick r:id="rId17" tooltip="Полтава (поэма)"/>
              </a:rPr>
              <a:t>Полтава</a:t>
            </a:r>
            <a:r>
              <a:rPr lang="ru-RU" dirty="0"/>
              <a:t> (</a:t>
            </a:r>
            <a:r>
              <a:rPr lang="ru-RU" dirty="0">
                <a:hlinkClick r:id="rId18" tooltip="1828 год в литературе"/>
              </a:rPr>
              <a:t>1828</a:t>
            </a:r>
            <a:r>
              <a:rPr lang="ru-RU" dirty="0"/>
              <a:t>—</a:t>
            </a:r>
            <a:r>
              <a:rPr lang="ru-RU" dirty="0">
                <a:hlinkClick r:id="rId19" tooltip="1829 год в литературе"/>
              </a:rPr>
              <a:t>1829</a:t>
            </a:r>
            <a:r>
              <a:rPr lang="ru-RU" dirty="0"/>
              <a:t>)</a:t>
            </a:r>
          </a:p>
          <a:p>
            <a:pPr fontAlgn="auto">
              <a:spcAft>
                <a:spcPts val="0"/>
              </a:spcAft>
              <a:buFont typeface="Arial" panose="020B0604020202020204" pitchFamily="34" charset="0"/>
              <a:buChar char="•"/>
              <a:defRPr/>
            </a:pPr>
            <a:r>
              <a:rPr lang="ru-RU" dirty="0" err="1">
                <a:hlinkClick r:id="rId20" tooltip="Тазит (страница отсутствует)"/>
              </a:rPr>
              <a:t>Тазит</a:t>
            </a:r>
            <a:r>
              <a:rPr lang="ru-RU" dirty="0"/>
              <a:t> (1829—</a:t>
            </a:r>
            <a:r>
              <a:rPr lang="ru-RU" dirty="0">
                <a:hlinkClick r:id="rId21" tooltip="1830 год в литературе"/>
              </a:rPr>
              <a:t>1830</a:t>
            </a:r>
            <a:r>
              <a:rPr lang="ru-RU" dirty="0"/>
              <a:t>)</a:t>
            </a:r>
          </a:p>
          <a:p>
            <a:pPr fontAlgn="auto">
              <a:spcAft>
                <a:spcPts val="0"/>
              </a:spcAft>
              <a:buFont typeface="Arial" panose="020B0604020202020204" pitchFamily="34" charset="0"/>
              <a:buChar char="•"/>
              <a:defRPr/>
            </a:pPr>
            <a:r>
              <a:rPr lang="ru-RU" dirty="0">
                <a:hlinkClick r:id="rId22" tooltip="Домик в Коломне"/>
              </a:rPr>
              <a:t>Домик в Коломне</a:t>
            </a:r>
            <a:r>
              <a:rPr lang="ru-RU" dirty="0"/>
              <a:t> (1830)</a:t>
            </a:r>
          </a:p>
          <a:p>
            <a:pPr fontAlgn="auto">
              <a:spcAft>
                <a:spcPts val="0"/>
              </a:spcAft>
              <a:buFont typeface="Arial" panose="020B0604020202020204" pitchFamily="34" charset="0"/>
              <a:buChar char="•"/>
              <a:defRPr/>
            </a:pPr>
            <a:endParaRPr lang="ru-RU" dirty="0"/>
          </a:p>
        </p:txBody>
      </p:sp>
      <p:sp>
        <p:nvSpPr>
          <p:cNvPr id="18435" name="Прямоугольник 3"/>
          <p:cNvSpPr>
            <a:spLocks noChangeArrowheads="1"/>
          </p:cNvSpPr>
          <p:nvPr/>
        </p:nvSpPr>
        <p:spPr bwMode="auto">
          <a:xfrm>
            <a:off x="4946650" y="2079625"/>
            <a:ext cx="4087813" cy="2122488"/>
          </a:xfrm>
          <a:prstGeom prst="rect">
            <a:avLst/>
          </a:prstGeom>
          <a:noFill/>
          <a:ln w="9525">
            <a:noFill/>
            <a:miter lim="800000"/>
            <a:headEnd/>
            <a:tailEnd/>
          </a:ln>
        </p:spPr>
        <p:txBody>
          <a:bodyPr>
            <a:spAutoFit/>
          </a:bodyPr>
          <a:lstStyle/>
          <a:p>
            <a:r>
              <a:rPr lang="ru-RU">
                <a:latin typeface="Calibri" pitchFamily="34" charset="0"/>
              </a:rPr>
              <a:t>Автограф Пушкина — автопортрет с Онегиным на набережной Невы</a:t>
            </a:r>
          </a:p>
          <a:p>
            <a:r>
              <a:rPr lang="ru-RU">
                <a:latin typeface="Calibri" pitchFamily="34" charset="0"/>
                <a:hlinkClick r:id="rId23" tooltip="Езерский (поэма) (страница отсутствует)"/>
              </a:rPr>
              <a:t>Езерский</a:t>
            </a:r>
            <a:r>
              <a:rPr lang="ru-RU">
                <a:latin typeface="Calibri" pitchFamily="34" charset="0"/>
              </a:rPr>
              <a:t> (</a:t>
            </a:r>
            <a:r>
              <a:rPr lang="ru-RU">
                <a:latin typeface="Calibri" pitchFamily="34" charset="0"/>
                <a:hlinkClick r:id="rId24" tooltip="1832 год в литературе"/>
              </a:rPr>
              <a:t>1832</a:t>
            </a:r>
            <a:r>
              <a:rPr lang="ru-RU">
                <a:latin typeface="Calibri" pitchFamily="34" charset="0"/>
              </a:rPr>
              <a:t>)</a:t>
            </a:r>
          </a:p>
          <a:p>
            <a:r>
              <a:rPr lang="ru-RU">
                <a:latin typeface="Calibri" pitchFamily="34" charset="0"/>
                <a:hlinkClick r:id="rId25" tooltip="Анджело (поэма)"/>
              </a:rPr>
              <a:t>Анджело</a:t>
            </a:r>
            <a:r>
              <a:rPr lang="ru-RU">
                <a:latin typeface="Calibri" pitchFamily="34" charset="0"/>
              </a:rPr>
              <a:t> (</a:t>
            </a:r>
            <a:r>
              <a:rPr lang="ru-RU">
                <a:latin typeface="Calibri" pitchFamily="34" charset="0"/>
                <a:hlinkClick r:id="rId26" tooltip="1833 год в литературе"/>
              </a:rPr>
              <a:t>1833</a:t>
            </a:r>
            <a:r>
              <a:rPr lang="ru-RU">
                <a:latin typeface="Calibri" pitchFamily="34" charset="0"/>
              </a:rPr>
              <a:t>)</a:t>
            </a:r>
          </a:p>
          <a:p>
            <a:r>
              <a:rPr lang="ru-RU">
                <a:latin typeface="Calibri" pitchFamily="34" charset="0"/>
                <a:hlinkClick r:id="rId27" tooltip="Медный всадник (поэма)"/>
              </a:rPr>
              <a:t>Медный всадник</a:t>
            </a:r>
            <a:r>
              <a:rPr lang="ru-RU">
                <a:latin typeface="Calibri" pitchFamily="34" charset="0"/>
              </a:rPr>
              <a:t> (1833)</a:t>
            </a:r>
          </a:p>
          <a:p>
            <a:r>
              <a:rPr lang="ru-RU" sz="2400" b="1">
                <a:latin typeface="Calibri" pitchFamily="34" charset="0"/>
              </a:rPr>
              <a:t>Роман в стихах</a:t>
            </a:r>
          </a:p>
          <a:p>
            <a:r>
              <a:rPr lang="ru-RU">
                <a:latin typeface="Calibri" pitchFamily="34" charset="0"/>
                <a:hlinkClick r:id="rId28" tooltip="Евгений Онегин"/>
              </a:rPr>
              <a:t>Евгений Онегин</a:t>
            </a:r>
            <a:r>
              <a:rPr lang="ru-RU">
                <a:latin typeface="Calibri" pitchFamily="34" charset="0"/>
              </a:rPr>
              <a:t> (1823—1832)</a:t>
            </a:r>
          </a:p>
        </p:txBody>
      </p:sp>
      <p:sp>
        <p:nvSpPr>
          <p:cNvPr id="18436" name="Прямоугольник 4"/>
          <p:cNvSpPr>
            <a:spLocks noChangeArrowheads="1"/>
          </p:cNvSpPr>
          <p:nvPr/>
        </p:nvSpPr>
        <p:spPr bwMode="auto">
          <a:xfrm>
            <a:off x="4946650" y="4110038"/>
            <a:ext cx="4143375" cy="2339975"/>
          </a:xfrm>
          <a:prstGeom prst="rect">
            <a:avLst/>
          </a:prstGeom>
          <a:noFill/>
          <a:ln w="9525">
            <a:noFill/>
            <a:miter lim="800000"/>
            <a:headEnd/>
            <a:tailEnd/>
          </a:ln>
        </p:spPr>
        <p:txBody>
          <a:bodyPr>
            <a:spAutoFit/>
          </a:bodyPr>
          <a:lstStyle/>
          <a:p>
            <a:r>
              <a:rPr lang="ru-RU" sz="2000" b="1">
                <a:latin typeface="Calibri" pitchFamily="34" charset="0"/>
              </a:rPr>
              <a:t>Драматические произведения</a:t>
            </a:r>
          </a:p>
          <a:p>
            <a:r>
              <a:rPr lang="ru-RU">
                <a:latin typeface="Calibri" pitchFamily="34" charset="0"/>
                <a:hlinkClick r:id="rId29" tooltip="Борис Годунов (трагедия)"/>
              </a:rPr>
              <a:t>Борис Годунов</a:t>
            </a:r>
            <a:r>
              <a:rPr lang="ru-RU">
                <a:latin typeface="Calibri" pitchFamily="34" charset="0"/>
              </a:rPr>
              <a:t> (1825)</a:t>
            </a:r>
          </a:p>
          <a:p>
            <a:r>
              <a:rPr lang="ru-RU">
                <a:latin typeface="Calibri" pitchFamily="34" charset="0"/>
                <a:hlinkClick r:id="rId30" tooltip="Скупой рыцарь"/>
              </a:rPr>
              <a:t>Скупой рыцарь</a:t>
            </a:r>
            <a:r>
              <a:rPr lang="ru-RU">
                <a:latin typeface="Calibri" pitchFamily="34" charset="0"/>
              </a:rPr>
              <a:t> (1830)</a:t>
            </a:r>
          </a:p>
          <a:p>
            <a:r>
              <a:rPr lang="ru-RU">
                <a:latin typeface="Calibri" pitchFamily="34" charset="0"/>
                <a:hlinkClick r:id="rId31" tooltip="Моцарт и Сальери"/>
              </a:rPr>
              <a:t>Моцарт и Сальери</a:t>
            </a:r>
            <a:r>
              <a:rPr lang="ru-RU">
                <a:latin typeface="Calibri" pitchFamily="34" charset="0"/>
              </a:rPr>
              <a:t> (1830)</a:t>
            </a:r>
          </a:p>
          <a:p>
            <a:r>
              <a:rPr lang="ru-RU">
                <a:latin typeface="Calibri" pitchFamily="34" charset="0"/>
                <a:hlinkClick r:id="rId32" tooltip="Каменный гость (пьеса)"/>
              </a:rPr>
              <a:t>Каменный гость</a:t>
            </a:r>
            <a:r>
              <a:rPr lang="ru-RU">
                <a:latin typeface="Calibri" pitchFamily="34" charset="0"/>
              </a:rPr>
              <a:t> (1830) </a:t>
            </a:r>
            <a:r>
              <a:rPr lang="ru-RU">
                <a:latin typeface="Calibri" pitchFamily="34" charset="0"/>
                <a:hlinkClick r:id="rId33"/>
              </a:rPr>
              <a:t>ФЭБ: Пушкин. Каменный гость. — 1948 (текст)</a:t>
            </a:r>
            <a:endParaRPr lang="ru-RU">
              <a:latin typeface="Calibri" pitchFamily="34" charset="0"/>
            </a:endParaRPr>
          </a:p>
          <a:p>
            <a:r>
              <a:rPr lang="ru-RU">
                <a:latin typeface="Calibri" pitchFamily="34" charset="0"/>
                <a:hlinkClick r:id="rId34" tooltip="Пир во время чумы"/>
              </a:rPr>
              <a:t>Пир во время чумы</a:t>
            </a:r>
            <a:r>
              <a:rPr lang="ru-RU">
                <a:latin typeface="Calibri" pitchFamily="34" charset="0"/>
              </a:rPr>
              <a:t> (1830)</a:t>
            </a:r>
          </a:p>
          <a:p>
            <a:r>
              <a:rPr lang="ru-RU">
                <a:latin typeface="Calibri" pitchFamily="34" charset="0"/>
                <a:hlinkClick r:id="rId35" tooltip="Русалка (драма) (страница отсутствует)"/>
              </a:rPr>
              <a:t>Русалка</a:t>
            </a:r>
            <a:r>
              <a:rPr lang="ru-RU">
                <a:latin typeface="Calibri" pitchFamily="34" charset="0"/>
              </a:rPr>
              <a:t> (1829—1832)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354" y="0"/>
            <a:ext cx="7886700" cy="1325563"/>
          </a:xfrm>
        </p:spPr>
        <p:txBody>
          <a:bodyPr rtlCol="0">
            <a:normAutofit/>
          </a:bodyPr>
          <a:lstStyle/>
          <a:p>
            <a:pPr algn="ctr" fontAlgn="auto">
              <a:spcAft>
                <a:spcPts val="0"/>
              </a:spcAft>
              <a:defRPr/>
            </a:pPr>
            <a:r>
              <a:rPr lang="ru-RU"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Исаак Ильич Левитан</a:t>
            </a:r>
            <a:endParaRPr lang="ru-RU" sz="5400" dirty="0"/>
          </a:p>
        </p:txBody>
      </p:sp>
      <p:pic>
        <p:nvPicPr>
          <p:cNvPr id="58370" name="Picture 2" descr="C:\Users\user\Desktop\Золотой век русской культуры - XIX ( 19 ) век\Isaac_Levitan_selfportrait1880.jpg"/>
          <p:cNvPicPr>
            <a:picLocks noChangeAspect="1" noChangeArrowheads="1"/>
          </p:cNvPicPr>
          <p:nvPr/>
        </p:nvPicPr>
        <p:blipFill>
          <a:blip r:embed="rId2"/>
          <a:srcRect/>
          <a:stretch>
            <a:fillRect/>
          </a:stretch>
        </p:blipFill>
        <p:spPr bwMode="auto">
          <a:xfrm>
            <a:off x="296863" y="1316038"/>
            <a:ext cx="3941762" cy="5330825"/>
          </a:xfrm>
          <a:prstGeom prst="rect">
            <a:avLst/>
          </a:prstGeom>
          <a:noFill/>
          <a:ln w="9525">
            <a:noFill/>
            <a:miter lim="800000"/>
            <a:headEnd/>
            <a:tailEnd/>
          </a:ln>
        </p:spPr>
      </p:pic>
      <p:sp>
        <p:nvSpPr>
          <p:cNvPr id="58371" name="Прямоугольник 2"/>
          <p:cNvSpPr>
            <a:spLocks noChangeArrowheads="1"/>
          </p:cNvSpPr>
          <p:nvPr/>
        </p:nvSpPr>
        <p:spPr bwMode="auto">
          <a:xfrm>
            <a:off x="4402138" y="1682750"/>
            <a:ext cx="4572000" cy="5262563"/>
          </a:xfrm>
          <a:prstGeom prst="rect">
            <a:avLst/>
          </a:prstGeom>
          <a:noFill/>
          <a:ln w="9525">
            <a:noFill/>
            <a:miter lim="800000"/>
            <a:headEnd/>
            <a:tailEnd/>
          </a:ln>
        </p:spPr>
        <p:txBody>
          <a:bodyPr>
            <a:spAutoFit/>
          </a:bodyPr>
          <a:lstStyle/>
          <a:p>
            <a:r>
              <a:rPr lang="ru-RU" sz="2800">
                <a:latin typeface="Calibri" pitchFamily="34" charset="0"/>
              </a:rPr>
              <a:t>Родился Исаак Ильич Левитан 18 (30) августа, 1860 г., в интеллигентной еврейской семье.</a:t>
            </a:r>
          </a:p>
          <a:p>
            <a:r>
              <a:rPr lang="ru-RU" sz="2800">
                <a:latin typeface="Calibri" pitchFamily="34" charset="0"/>
              </a:rPr>
              <a:t>В 1870 г. семья будущего художника перебралась в столицу. Когда Исааку исполнилось 13 лет, он стал студентом столичного училища живописи. Обучался у Перова, Поленова, Саврасова.</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Объект 2"/>
          <p:cNvSpPr>
            <a:spLocks noGrp="1"/>
          </p:cNvSpPr>
          <p:nvPr>
            <p:ph idx="1"/>
          </p:nvPr>
        </p:nvSpPr>
        <p:spPr bwMode="auto">
          <a:xfrm>
            <a:off x="109538" y="2552700"/>
            <a:ext cx="8924925" cy="4148138"/>
          </a:xfrm>
        </p:spPr>
        <p:txBody>
          <a:bodyPr wrap="square" numCol="1" anchor="t" anchorCtr="0" compatLnSpc="1">
            <a:prstTxWarp prst="textNoShape">
              <a:avLst/>
            </a:prstTxWarp>
          </a:bodyPr>
          <a:lstStyle/>
          <a:p>
            <a:r>
              <a:rPr lang="ru-RU" smtClean="0"/>
              <a:t>В 1875 г. Исаак потерял мать. Финансовое положение семьи было настолько плохим, что училище периодически помогало ей деньгами. Через год юный Левитан, талант которого признавали и его великие учителя, и ректор училища, был освобожден от уплаты за образование. Еще через год, после смерти отца, Левитан стал студентом пейзажного класса А. Саврасова.</a:t>
            </a:r>
          </a:p>
          <a:p>
            <a:r>
              <a:rPr lang="ru-RU" smtClean="0"/>
              <a:t>После покушения на жизнь Императора, вышел специальный указ, запрещающий людям еврейского происхождения жить в Москве. Левитан, обосновался в Подмосковье. Там была создана картина “Вечер после дождя”. Продав это полотно, художник смог снять обставленную комнату в Москве.</a:t>
            </a:r>
          </a:p>
          <a:p>
            <a:r>
              <a:rPr lang="ru-RU" smtClean="0"/>
              <a:t>Весной 1885 г. Исаак Ильич окончил обучение. Но вместо звания художника ему выдали другой диплом, свидетельствующий о том, что он может работать учителем чистописания.</a:t>
            </a:r>
          </a:p>
        </p:txBody>
      </p:sp>
      <p:pic>
        <p:nvPicPr>
          <p:cNvPr id="59394" name="Picture 2" descr="C:\Users\user\Desktop\Золотой век русской культуры - XIX ( 19 ) век\1467636191_2943.gif"/>
          <p:cNvPicPr>
            <a:picLocks noChangeAspect="1" noChangeArrowheads="1" noCrop="1"/>
          </p:cNvPicPr>
          <p:nvPr/>
        </p:nvPicPr>
        <p:blipFill>
          <a:blip r:embed="rId2"/>
          <a:srcRect/>
          <a:stretch>
            <a:fillRect/>
          </a:stretch>
        </p:blipFill>
        <p:spPr bwMode="auto">
          <a:xfrm>
            <a:off x="0" y="0"/>
            <a:ext cx="3194050" cy="2592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C:\Users\user\Desktop\Золотой век русской культуры - XIX ( 19 ) век\150px-Levitan_SolnechnyDen1876_7.jpg"/>
          <p:cNvPicPr>
            <a:picLocks noChangeAspect="1" noChangeArrowheads="1"/>
          </p:cNvPicPr>
          <p:nvPr/>
        </p:nvPicPr>
        <p:blipFill>
          <a:blip r:embed="rId2"/>
          <a:srcRect/>
          <a:stretch>
            <a:fillRect/>
          </a:stretch>
        </p:blipFill>
        <p:spPr bwMode="auto">
          <a:xfrm>
            <a:off x="127000" y="125413"/>
            <a:ext cx="2794000" cy="3781425"/>
          </a:xfrm>
          <a:prstGeom prst="rect">
            <a:avLst/>
          </a:prstGeom>
          <a:noFill/>
          <a:ln w="9525">
            <a:noFill/>
            <a:miter lim="800000"/>
            <a:headEnd/>
            <a:tailEnd/>
          </a:ln>
        </p:spPr>
      </p:pic>
      <p:sp>
        <p:nvSpPr>
          <p:cNvPr id="60418" name="Прямоугольник 3"/>
          <p:cNvSpPr>
            <a:spLocks noChangeArrowheads="1"/>
          </p:cNvSpPr>
          <p:nvPr/>
        </p:nvSpPr>
        <p:spPr bwMode="auto">
          <a:xfrm>
            <a:off x="271463" y="3459163"/>
            <a:ext cx="2620962"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Солнечный день. Весна.</a:t>
            </a:r>
          </a:p>
        </p:txBody>
      </p:sp>
      <p:pic>
        <p:nvPicPr>
          <p:cNvPr id="60419" name="Picture 3" descr="C:\Users\user\Desktop\Золотой век русской культуры - XIX ( 19 ) век\150px-Левитан_Вечер.jpg"/>
          <p:cNvPicPr>
            <a:picLocks noChangeAspect="1" noChangeArrowheads="1"/>
          </p:cNvPicPr>
          <p:nvPr/>
        </p:nvPicPr>
        <p:blipFill>
          <a:blip r:embed="rId3"/>
          <a:srcRect/>
          <a:stretch>
            <a:fillRect/>
          </a:stretch>
        </p:blipFill>
        <p:spPr bwMode="auto">
          <a:xfrm>
            <a:off x="3051175" y="125413"/>
            <a:ext cx="2767013" cy="3781425"/>
          </a:xfrm>
          <a:prstGeom prst="rect">
            <a:avLst/>
          </a:prstGeom>
          <a:noFill/>
          <a:ln w="9525">
            <a:noFill/>
            <a:miter lim="800000"/>
            <a:headEnd/>
            <a:tailEnd/>
          </a:ln>
        </p:spPr>
      </p:pic>
      <p:sp>
        <p:nvSpPr>
          <p:cNvPr id="60420" name="Прямоугольник 4"/>
          <p:cNvSpPr>
            <a:spLocks noChangeArrowheads="1"/>
          </p:cNvSpPr>
          <p:nvPr/>
        </p:nvSpPr>
        <p:spPr bwMode="auto">
          <a:xfrm>
            <a:off x="4014788" y="3459163"/>
            <a:ext cx="841375"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Вечер.</a:t>
            </a:r>
          </a:p>
        </p:txBody>
      </p:sp>
      <p:pic>
        <p:nvPicPr>
          <p:cNvPr id="60421" name="Picture 4" descr="C:\Users\user\Desktop\Золотой век русской культуры - XIX ( 19 ) век\150px-Левитан_Деревня._Зима.jpg"/>
          <p:cNvPicPr>
            <a:picLocks noChangeAspect="1" noChangeArrowheads="1"/>
          </p:cNvPicPr>
          <p:nvPr/>
        </p:nvPicPr>
        <p:blipFill>
          <a:blip r:embed="rId4"/>
          <a:srcRect/>
          <a:stretch>
            <a:fillRect/>
          </a:stretch>
        </p:blipFill>
        <p:spPr bwMode="auto">
          <a:xfrm>
            <a:off x="127000" y="4064000"/>
            <a:ext cx="3887788" cy="2635250"/>
          </a:xfrm>
          <a:prstGeom prst="rect">
            <a:avLst/>
          </a:prstGeom>
          <a:noFill/>
          <a:ln w="9525">
            <a:noFill/>
            <a:miter lim="800000"/>
            <a:headEnd/>
            <a:tailEnd/>
          </a:ln>
        </p:spPr>
      </p:pic>
      <p:sp>
        <p:nvSpPr>
          <p:cNvPr id="60422" name="Прямоугольник 5"/>
          <p:cNvSpPr>
            <a:spLocks noChangeArrowheads="1"/>
          </p:cNvSpPr>
          <p:nvPr/>
        </p:nvSpPr>
        <p:spPr bwMode="auto">
          <a:xfrm>
            <a:off x="1150938" y="6164263"/>
            <a:ext cx="1741487" cy="369887"/>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Деревня. Зима.</a:t>
            </a:r>
          </a:p>
        </p:txBody>
      </p:sp>
      <p:pic>
        <p:nvPicPr>
          <p:cNvPr id="60423" name="Picture 5" descr="C:\Users\user\Desktop\Золотой век русской культуры - XIX ( 19 ) век\150px-Левитан_Вечер_после_дождя.jpg"/>
          <p:cNvPicPr>
            <a:picLocks noChangeAspect="1" noChangeArrowheads="1"/>
          </p:cNvPicPr>
          <p:nvPr/>
        </p:nvPicPr>
        <p:blipFill>
          <a:blip r:embed="rId5"/>
          <a:srcRect/>
          <a:stretch>
            <a:fillRect/>
          </a:stretch>
        </p:blipFill>
        <p:spPr bwMode="auto">
          <a:xfrm>
            <a:off x="4141788" y="4064000"/>
            <a:ext cx="3787775" cy="2651125"/>
          </a:xfrm>
          <a:prstGeom prst="rect">
            <a:avLst/>
          </a:prstGeom>
          <a:noFill/>
          <a:ln w="9525">
            <a:noFill/>
            <a:miter lim="800000"/>
            <a:headEnd/>
            <a:tailEnd/>
          </a:ln>
        </p:spPr>
      </p:pic>
      <p:sp>
        <p:nvSpPr>
          <p:cNvPr id="60424" name="Прямоугольник 6"/>
          <p:cNvSpPr>
            <a:spLocks noChangeArrowheads="1"/>
          </p:cNvSpPr>
          <p:nvPr/>
        </p:nvSpPr>
        <p:spPr bwMode="auto">
          <a:xfrm>
            <a:off x="4908550" y="6164263"/>
            <a:ext cx="2254250" cy="369887"/>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Вечер после дождя. </a:t>
            </a:r>
          </a:p>
        </p:txBody>
      </p:sp>
      <p:pic>
        <p:nvPicPr>
          <p:cNvPr id="60425" name="Picture 6" descr="C:\Users\user\Desktop\Золотой век русской культуры - XIX ( 19 ) век\150px-Левитан_Осенний_день._Сокольники.jpg"/>
          <p:cNvPicPr>
            <a:picLocks noChangeAspect="1" noChangeArrowheads="1"/>
          </p:cNvPicPr>
          <p:nvPr/>
        </p:nvPicPr>
        <p:blipFill>
          <a:blip r:embed="rId6"/>
          <a:srcRect/>
          <a:stretch>
            <a:fillRect/>
          </a:stretch>
        </p:blipFill>
        <p:spPr bwMode="auto">
          <a:xfrm>
            <a:off x="6035675" y="125413"/>
            <a:ext cx="2938463" cy="3781425"/>
          </a:xfrm>
          <a:prstGeom prst="rect">
            <a:avLst/>
          </a:prstGeom>
          <a:noFill/>
          <a:ln w="9525">
            <a:noFill/>
            <a:miter lim="800000"/>
            <a:headEnd/>
            <a:tailEnd/>
          </a:ln>
        </p:spPr>
      </p:pic>
      <p:sp>
        <p:nvSpPr>
          <p:cNvPr id="60426" name="Прямоугольник 7"/>
          <p:cNvSpPr>
            <a:spLocks noChangeArrowheads="1"/>
          </p:cNvSpPr>
          <p:nvPr/>
        </p:nvSpPr>
        <p:spPr bwMode="auto">
          <a:xfrm>
            <a:off x="6035675" y="3373438"/>
            <a:ext cx="2984500" cy="369887"/>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Осенний день. Сокольники.</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C:\Users\user\Desktop\Золотой век русской культуры - XIX ( 19 ) век\150px-Левитан_Перед_грозой.jpg"/>
          <p:cNvPicPr>
            <a:picLocks noChangeAspect="1" noChangeArrowheads="1"/>
          </p:cNvPicPr>
          <p:nvPr/>
        </p:nvPicPr>
        <p:blipFill>
          <a:blip r:embed="rId2"/>
          <a:srcRect/>
          <a:stretch>
            <a:fillRect/>
          </a:stretch>
        </p:blipFill>
        <p:spPr bwMode="auto">
          <a:xfrm>
            <a:off x="158750" y="160338"/>
            <a:ext cx="3430588" cy="2378075"/>
          </a:xfrm>
          <a:prstGeom prst="rect">
            <a:avLst/>
          </a:prstGeom>
          <a:noFill/>
          <a:ln w="9525">
            <a:noFill/>
            <a:miter lim="800000"/>
            <a:headEnd/>
            <a:tailEnd/>
          </a:ln>
        </p:spPr>
      </p:pic>
      <p:sp>
        <p:nvSpPr>
          <p:cNvPr id="61442" name="Прямоугольник 3"/>
          <p:cNvSpPr>
            <a:spLocks noChangeArrowheads="1"/>
          </p:cNvSpPr>
          <p:nvPr/>
        </p:nvSpPr>
        <p:spPr bwMode="auto">
          <a:xfrm>
            <a:off x="1069975" y="2030413"/>
            <a:ext cx="1608138"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Перед грозой.</a:t>
            </a:r>
          </a:p>
        </p:txBody>
      </p:sp>
      <p:pic>
        <p:nvPicPr>
          <p:cNvPr id="61443" name="Picture 3" descr="C:\Users\user\Desktop\Золотой век русской культуры - XIX ( 19 ) век\150px-Левитан_Ветряные_мельницы.jpg"/>
          <p:cNvPicPr>
            <a:picLocks noChangeAspect="1" noChangeArrowheads="1"/>
          </p:cNvPicPr>
          <p:nvPr/>
        </p:nvPicPr>
        <p:blipFill>
          <a:blip r:embed="rId3"/>
          <a:srcRect/>
          <a:stretch>
            <a:fillRect/>
          </a:stretch>
        </p:blipFill>
        <p:spPr bwMode="auto">
          <a:xfrm>
            <a:off x="158750" y="2697163"/>
            <a:ext cx="2803525" cy="4035425"/>
          </a:xfrm>
          <a:prstGeom prst="rect">
            <a:avLst/>
          </a:prstGeom>
          <a:noFill/>
          <a:ln w="9525">
            <a:noFill/>
            <a:miter lim="800000"/>
            <a:headEnd/>
            <a:tailEnd/>
          </a:ln>
        </p:spPr>
      </p:pic>
      <p:sp>
        <p:nvSpPr>
          <p:cNvPr id="61444" name="Прямоугольник 4"/>
          <p:cNvSpPr>
            <a:spLocks noChangeArrowheads="1"/>
          </p:cNvSpPr>
          <p:nvPr/>
        </p:nvSpPr>
        <p:spPr bwMode="auto">
          <a:xfrm>
            <a:off x="284163" y="6086475"/>
            <a:ext cx="2393950" cy="646113"/>
          </a:xfrm>
          <a:prstGeom prst="rect">
            <a:avLst/>
          </a:prstGeom>
          <a:noFill/>
          <a:ln w="9525">
            <a:noFill/>
            <a:miter lim="800000"/>
            <a:headEnd/>
            <a:tailEnd/>
          </a:ln>
        </p:spPr>
        <p:txBody>
          <a:bodyPr wrap="none">
            <a:spAutoFit/>
          </a:bodyPr>
          <a:lstStyle/>
          <a:p>
            <a:pPr algn="ctr"/>
            <a:r>
              <a:rPr lang="ru-RU" b="1">
                <a:solidFill>
                  <a:schemeClr val="bg1"/>
                </a:solidFill>
                <a:latin typeface="Calibri" pitchFamily="34" charset="0"/>
              </a:rPr>
              <a:t>Ветряные мельницы. </a:t>
            </a:r>
          </a:p>
          <a:p>
            <a:pPr algn="ctr"/>
            <a:r>
              <a:rPr lang="ru-RU" b="1">
                <a:solidFill>
                  <a:schemeClr val="bg1"/>
                </a:solidFill>
                <a:latin typeface="Calibri" pitchFamily="34" charset="0"/>
              </a:rPr>
              <a:t>Поздние сумерки.</a:t>
            </a:r>
          </a:p>
        </p:txBody>
      </p:sp>
      <p:pic>
        <p:nvPicPr>
          <p:cNvPr id="61445" name="Picture 4" descr="C:\Users\user\Desktop\Золотой век русской культуры - XIX ( 19 ) век\150px-Левитан_Осень._Дорога_в_деревне.jpg"/>
          <p:cNvPicPr>
            <a:picLocks noChangeAspect="1" noChangeArrowheads="1"/>
          </p:cNvPicPr>
          <p:nvPr/>
        </p:nvPicPr>
        <p:blipFill>
          <a:blip r:embed="rId4"/>
          <a:srcRect/>
          <a:stretch>
            <a:fillRect/>
          </a:stretch>
        </p:blipFill>
        <p:spPr bwMode="auto">
          <a:xfrm>
            <a:off x="3148013" y="2697163"/>
            <a:ext cx="2678112" cy="4035425"/>
          </a:xfrm>
          <a:prstGeom prst="rect">
            <a:avLst/>
          </a:prstGeom>
          <a:noFill/>
          <a:ln w="9525">
            <a:noFill/>
            <a:miter lim="800000"/>
            <a:headEnd/>
            <a:tailEnd/>
          </a:ln>
        </p:spPr>
      </p:pic>
      <p:sp>
        <p:nvSpPr>
          <p:cNvPr id="61446" name="Прямоугольник 5"/>
          <p:cNvSpPr>
            <a:spLocks noChangeArrowheads="1"/>
          </p:cNvSpPr>
          <p:nvPr/>
        </p:nvSpPr>
        <p:spPr bwMode="auto">
          <a:xfrm>
            <a:off x="3113088" y="6224588"/>
            <a:ext cx="2747962"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Осень. Дорога в деревне.</a:t>
            </a:r>
          </a:p>
        </p:txBody>
      </p:sp>
      <p:pic>
        <p:nvPicPr>
          <p:cNvPr id="61447" name="Picture 5" descr="C:\Users\user\Desktop\Золотой век русской культуры - XIX ( 19 ) век\150px-Левитан_Дорога_в_лесу_Новокузнецк.jpg"/>
          <p:cNvPicPr>
            <a:picLocks noChangeAspect="1" noChangeArrowheads="1"/>
          </p:cNvPicPr>
          <p:nvPr/>
        </p:nvPicPr>
        <p:blipFill>
          <a:blip r:embed="rId5"/>
          <a:srcRect/>
          <a:stretch>
            <a:fillRect/>
          </a:stretch>
        </p:blipFill>
        <p:spPr bwMode="auto">
          <a:xfrm>
            <a:off x="3773488" y="163513"/>
            <a:ext cx="3773487" cy="2365375"/>
          </a:xfrm>
          <a:prstGeom prst="rect">
            <a:avLst/>
          </a:prstGeom>
          <a:noFill/>
          <a:ln w="9525">
            <a:noFill/>
            <a:miter lim="800000"/>
            <a:headEnd/>
            <a:tailEnd/>
          </a:ln>
        </p:spPr>
      </p:pic>
      <p:sp>
        <p:nvSpPr>
          <p:cNvPr id="61448" name="Прямоугольник 6"/>
          <p:cNvSpPr>
            <a:spLocks noChangeArrowheads="1"/>
          </p:cNvSpPr>
          <p:nvPr/>
        </p:nvSpPr>
        <p:spPr bwMode="auto">
          <a:xfrm>
            <a:off x="4849813" y="2030413"/>
            <a:ext cx="1620837"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Дорога в лесу.</a:t>
            </a:r>
          </a:p>
        </p:txBody>
      </p:sp>
      <p:pic>
        <p:nvPicPr>
          <p:cNvPr id="61449" name="Picture 6" descr="C:\Users\user\Desktop\Золотой век русской культуры - XIX ( 19 ) век\150px-Левитан_Аллея._Останкино.jpg"/>
          <p:cNvPicPr>
            <a:picLocks noChangeAspect="1" noChangeArrowheads="1"/>
          </p:cNvPicPr>
          <p:nvPr/>
        </p:nvPicPr>
        <p:blipFill>
          <a:blip r:embed="rId6"/>
          <a:srcRect/>
          <a:stretch>
            <a:fillRect/>
          </a:stretch>
        </p:blipFill>
        <p:spPr bwMode="auto">
          <a:xfrm>
            <a:off x="5921375" y="2697163"/>
            <a:ext cx="3089275" cy="4035425"/>
          </a:xfrm>
          <a:prstGeom prst="rect">
            <a:avLst/>
          </a:prstGeom>
          <a:noFill/>
          <a:ln w="9525">
            <a:noFill/>
            <a:miter lim="800000"/>
            <a:headEnd/>
            <a:tailEnd/>
          </a:ln>
        </p:spPr>
      </p:pic>
      <p:sp>
        <p:nvSpPr>
          <p:cNvPr id="61450" name="Прямоугольник 7"/>
          <p:cNvSpPr>
            <a:spLocks noChangeArrowheads="1"/>
          </p:cNvSpPr>
          <p:nvPr/>
        </p:nvSpPr>
        <p:spPr bwMode="auto">
          <a:xfrm>
            <a:off x="6553200" y="6224588"/>
            <a:ext cx="1987550" cy="368300"/>
          </a:xfrm>
          <a:prstGeom prst="rect">
            <a:avLst/>
          </a:prstGeom>
          <a:noFill/>
          <a:ln w="9525">
            <a:noFill/>
            <a:miter lim="800000"/>
            <a:headEnd/>
            <a:tailEnd/>
          </a:ln>
        </p:spPr>
        <p:txBody>
          <a:bodyPr wrap="none">
            <a:spAutoFit/>
          </a:bodyPr>
          <a:lstStyle/>
          <a:p>
            <a:r>
              <a:rPr lang="ru-RU" b="1">
                <a:solidFill>
                  <a:schemeClr val="bg1"/>
                </a:solidFill>
                <a:latin typeface="Calibri" pitchFamily="34" charset="0"/>
              </a:rPr>
              <a:t>Аллея Останкино.</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C:\Users\user\Desktop\Золотой век русской культуры - XIX ( 19 ) век\150px-Портрет_Софьи_Петровны_Кувшинниковой.jpg"/>
          <p:cNvPicPr>
            <a:picLocks noChangeAspect="1" noChangeArrowheads="1"/>
          </p:cNvPicPr>
          <p:nvPr/>
        </p:nvPicPr>
        <p:blipFill>
          <a:blip r:embed="rId2"/>
          <a:srcRect/>
          <a:stretch>
            <a:fillRect/>
          </a:stretch>
        </p:blipFill>
        <p:spPr bwMode="auto">
          <a:xfrm>
            <a:off x="166688" y="65088"/>
            <a:ext cx="4241800" cy="6616700"/>
          </a:xfrm>
          <a:prstGeom prst="rect">
            <a:avLst/>
          </a:prstGeom>
          <a:noFill/>
          <a:ln w="9525">
            <a:noFill/>
            <a:miter lim="800000"/>
            <a:headEnd/>
            <a:tailEnd/>
          </a:ln>
        </p:spPr>
      </p:pic>
      <p:sp>
        <p:nvSpPr>
          <p:cNvPr id="62466" name="Прямоугольник 3"/>
          <p:cNvSpPr>
            <a:spLocks noChangeArrowheads="1"/>
          </p:cNvSpPr>
          <p:nvPr/>
        </p:nvSpPr>
        <p:spPr bwMode="auto">
          <a:xfrm>
            <a:off x="280988" y="5837238"/>
            <a:ext cx="4013200" cy="708025"/>
          </a:xfrm>
          <a:prstGeom prst="rect">
            <a:avLst/>
          </a:prstGeom>
          <a:noFill/>
          <a:ln w="9525">
            <a:noFill/>
            <a:miter lim="800000"/>
            <a:headEnd/>
            <a:tailEnd/>
          </a:ln>
        </p:spPr>
        <p:txBody>
          <a:bodyPr wrap="none">
            <a:spAutoFit/>
          </a:bodyPr>
          <a:lstStyle/>
          <a:p>
            <a:pPr algn="ctr"/>
            <a:r>
              <a:rPr lang="ru-RU" sz="2000" b="1">
                <a:solidFill>
                  <a:schemeClr val="bg1"/>
                </a:solidFill>
                <a:latin typeface="Calibri" pitchFamily="34" charset="0"/>
              </a:rPr>
              <a:t>Портрет </a:t>
            </a:r>
          </a:p>
          <a:p>
            <a:pPr algn="ctr"/>
            <a:r>
              <a:rPr lang="ru-RU" sz="2000" b="1">
                <a:solidFill>
                  <a:schemeClr val="bg1"/>
                </a:solidFill>
                <a:latin typeface="Calibri" pitchFamily="34" charset="0"/>
              </a:rPr>
              <a:t>Софьи Петровны Кувшинниковой.</a:t>
            </a:r>
          </a:p>
        </p:txBody>
      </p:sp>
      <p:pic>
        <p:nvPicPr>
          <p:cNvPr id="62467" name="Picture 3" descr="C:\Users\user\Desktop\Золотой век русской культуры - XIX ( 19 ) век\150px-Левитан_Портрет_Н.П._Панафидина.jpg"/>
          <p:cNvPicPr>
            <a:picLocks noChangeAspect="1" noChangeArrowheads="1"/>
          </p:cNvPicPr>
          <p:nvPr/>
        </p:nvPicPr>
        <p:blipFill>
          <a:blip r:embed="rId3"/>
          <a:srcRect/>
          <a:stretch>
            <a:fillRect/>
          </a:stretch>
        </p:blipFill>
        <p:spPr bwMode="auto">
          <a:xfrm>
            <a:off x="4575175" y="593725"/>
            <a:ext cx="4433888" cy="5557838"/>
          </a:xfrm>
          <a:prstGeom prst="rect">
            <a:avLst/>
          </a:prstGeom>
          <a:noFill/>
          <a:ln w="9525">
            <a:noFill/>
            <a:miter lim="800000"/>
            <a:headEnd/>
            <a:tailEnd/>
          </a:ln>
        </p:spPr>
      </p:pic>
      <p:sp>
        <p:nvSpPr>
          <p:cNvPr id="62468" name="Прямоугольник 4"/>
          <p:cNvSpPr>
            <a:spLocks noChangeArrowheads="1"/>
          </p:cNvSpPr>
          <p:nvPr/>
        </p:nvSpPr>
        <p:spPr bwMode="auto">
          <a:xfrm>
            <a:off x="4505325" y="5607050"/>
            <a:ext cx="4572000" cy="461963"/>
          </a:xfrm>
          <a:prstGeom prst="rect">
            <a:avLst/>
          </a:prstGeom>
          <a:noFill/>
          <a:ln w="9525">
            <a:noFill/>
            <a:miter lim="800000"/>
            <a:headEnd/>
            <a:tailEnd/>
          </a:ln>
        </p:spPr>
        <p:txBody>
          <a:bodyPr>
            <a:spAutoFit/>
          </a:bodyPr>
          <a:lstStyle/>
          <a:p>
            <a:pPr algn="ctr"/>
            <a:r>
              <a:rPr lang="ru-RU" sz="2400" b="1">
                <a:solidFill>
                  <a:schemeClr val="bg1"/>
                </a:solidFill>
                <a:latin typeface="Calibri" pitchFamily="34" charset="0"/>
              </a:rPr>
              <a:t>Портрет Н.П.Панафидина</a:t>
            </a:r>
            <a:endParaRPr lang="ru-RU" sz="2400">
              <a:latin typeface="Calibri"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C:\Users\user\Desktop\Золотой век русской культуры - XIX ( 19 ) век\150px-Левитан_Портрет_С._П._Кувшинниковой_(1894).jpg"/>
          <p:cNvPicPr>
            <a:picLocks noChangeAspect="1" noChangeArrowheads="1"/>
          </p:cNvPicPr>
          <p:nvPr/>
        </p:nvPicPr>
        <p:blipFill>
          <a:blip r:embed="rId2"/>
          <a:srcRect/>
          <a:stretch>
            <a:fillRect/>
          </a:stretch>
        </p:blipFill>
        <p:spPr bwMode="auto">
          <a:xfrm>
            <a:off x="244475" y="1309688"/>
            <a:ext cx="3871913" cy="4362450"/>
          </a:xfrm>
          <a:prstGeom prst="rect">
            <a:avLst/>
          </a:prstGeom>
          <a:noFill/>
          <a:ln w="9525">
            <a:noFill/>
            <a:miter lim="800000"/>
            <a:headEnd/>
            <a:tailEnd/>
          </a:ln>
        </p:spPr>
      </p:pic>
      <p:sp>
        <p:nvSpPr>
          <p:cNvPr id="63490" name="Прямоугольник 3"/>
          <p:cNvSpPr>
            <a:spLocks noChangeArrowheads="1"/>
          </p:cNvSpPr>
          <p:nvPr/>
        </p:nvSpPr>
        <p:spPr bwMode="auto">
          <a:xfrm>
            <a:off x="244475" y="4703763"/>
            <a:ext cx="3744913" cy="646112"/>
          </a:xfrm>
          <a:prstGeom prst="rect">
            <a:avLst/>
          </a:prstGeom>
          <a:noFill/>
          <a:ln w="9525">
            <a:noFill/>
            <a:miter lim="800000"/>
            <a:headEnd/>
            <a:tailEnd/>
          </a:ln>
        </p:spPr>
        <p:txBody>
          <a:bodyPr>
            <a:spAutoFit/>
          </a:bodyPr>
          <a:lstStyle/>
          <a:p>
            <a:pPr algn="ctr"/>
            <a:r>
              <a:rPr lang="ru-RU" b="1">
                <a:solidFill>
                  <a:schemeClr val="bg1"/>
                </a:solidFill>
                <a:latin typeface="Calibri" pitchFamily="34" charset="0"/>
              </a:rPr>
              <a:t>Портрет </a:t>
            </a:r>
          </a:p>
          <a:p>
            <a:pPr algn="ctr"/>
            <a:r>
              <a:rPr lang="ru-RU" b="1">
                <a:solidFill>
                  <a:schemeClr val="bg1"/>
                </a:solidFill>
                <a:latin typeface="Calibri" pitchFamily="34" charset="0"/>
              </a:rPr>
              <a:t>С._П._Кувшинниковой (1894)</a:t>
            </a:r>
          </a:p>
        </p:txBody>
      </p:sp>
      <p:pic>
        <p:nvPicPr>
          <p:cNvPr id="63491" name="Picture 3" descr="C:\Users\user\Desktop\Золотой век русской культуры - XIX ( 19 ) век\Левитан_Автопортрет.jpg"/>
          <p:cNvPicPr>
            <a:picLocks noChangeAspect="1" noChangeArrowheads="1"/>
          </p:cNvPicPr>
          <p:nvPr/>
        </p:nvPicPr>
        <p:blipFill>
          <a:blip r:embed="rId3"/>
          <a:srcRect/>
          <a:stretch>
            <a:fillRect/>
          </a:stretch>
        </p:blipFill>
        <p:spPr bwMode="auto">
          <a:xfrm>
            <a:off x="4486275" y="112713"/>
            <a:ext cx="4438650" cy="6630987"/>
          </a:xfrm>
          <a:prstGeom prst="rect">
            <a:avLst/>
          </a:prstGeom>
          <a:noFill/>
          <a:ln w="9525">
            <a:noFill/>
            <a:miter lim="800000"/>
            <a:headEnd/>
            <a:tailEnd/>
          </a:ln>
        </p:spPr>
      </p:pic>
      <p:sp>
        <p:nvSpPr>
          <p:cNvPr id="63492" name="Прямоугольник 4"/>
          <p:cNvSpPr>
            <a:spLocks noChangeArrowheads="1"/>
          </p:cNvSpPr>
          <p:nvPr/>
        </p:nvSpPr>
        <p:spPr bwMode="auto">
          <a:xfrm>
            <a:off x="4419600" y="6134100"/>
            <a:ext cx="4572000" cy="368300"/>
          </a:xfrm>
          <a:prstGeom prst="rect">
            <a:avLst/>
          </a:prstGeom>
          <a:noFill/>
          <a:ln w="9525">
            <a:noFill/>
            <a:miter lim="800000"/>
            <a:headEnd/>
            <a:tailEnd/>
          </a:ln>
        </p:spPr>
        <p:txBody>
          <a:bodyPr>
            <a:spAutoFit/>
          </a:bodyPr>
          <a:lstStyle/>
          <a:p>
            <a:pPr algn="ctr"/>
            <a:r>
              <a:rPr lang="ru-RU">
                <a:solidFill>
                  <a:schemeClr val="bg1"/>
                </a:solidFill>
                <a:latin typeface="Calibri" pitchFamily="34" charset="0"/>
              </a:rPr>
              <a:t>Автопортрет ( не закончен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Прямоугольник 3"/>
          <p:cNvSpPr>
            <a:spLocks noChangeArrowheads="1"/>
          </p:cNvSpPr>
          <p:nvPr/>
        </p:nvSpPr>
        <p:spPr bwMode="auto">
          <a:xfrm>
            <a:off x="252413" y="207963"/>
            <a:ext cx="4572000" cy="5786437"/>
          </a:xfrm>
          <a:prstGeom prst="rect">
            <a:avLst/>
          </a:prstGeom>
          <a:noFill/>
          <a:ln w="9525">
            <a:noFill/>
            <a:miter lim="800000"/>
            <a:headEnd/>
            <a:tailEnd/>
          </a:ln>
        </p:spPr>
        <p:txBody>
          <a:bodyPr>
            <a:spAutoFit/>
          </a:bodyPr>
          <a:lstStyle/>
          <a:p>
            <a:r>
              <a:rPr lang="ru-RU" sz="2800" b="1">
                <a:latin typeface="Calibri" pitchFamily="34" charset="0"/>
              </a:rPr>
              <a:t>Проза</a:t>
            </a:r>
          </a:p>
          <a:p>
            <a:r>
              <a:rPr lang="ru-RU">
                <a:latin typeface="Calibri" pitchFamily="34" charset="0"/>
                <a:hlinkClick r:id="rId2" tooltip="Арап Петра Великого"/>
              </a:rPr>
              <a:t>Арап Петра Великого</a:t>
            </a:r>
            <a:r>
              <a:rPr lang="ru-RU">
                <a:latin typeface="Calibri" pitchFamily="34" charset="0"/>
              </a:rPr>
              <a:t> (</a:t>
            </a:r>
            <a:r>
              <a:rPr lang="ru-RU">
                <a:latin typeface="Calibri" pitchFamily="34" charset="0"/>
                <a:hlinkClick r:id="rId3" tooltip="1827 год в литературе"/>
              </a:rPr>
              <a:t>1827</a:t>
            </a:r>
            <a:r>
              <a:rPr lang="ru-RU">
                <a:latin typeface="Calibri" pitchFamily="34" charset="0"/>
              </a:rPr>
              <a:t>)</a:t>
            </a:r>
          </a:p>
          <a:p>
            <a:r>
              <a:rPr lang="ru-RU">
                <a:latin typeface="Calibri" pitchFamily="34" charset="0"/>
                <a:hlinkClick r:id="rId4" tooltip="Роман в письмах (Пушкин) (страница отсутствует)"/>
              </a:rPr>
              <a:t>Роман в письмах</a:t>
            </a:r>
            <a:r>
              <a:rPr lang="ru-RU">
                <a:latin typeface="Calibri" pitchFamily="34" charset="0"/>
              </a:rPr>
              <a:t> (1829)</a:t>
            </a:r>
          </a:p>
          <a:p>
            <a:r>
              <a:rPr lang="ru-RU">
                <a:latin typeface="Calibri" pitchFamily="34" charset="0"/>
                <a:hlinkClick r:id="rId5" tooltip="Повести Белкина"/>
              </a:rPr>
              <a:t>Повести покойного Ивана Петровича Белкина</a:t>
            </a:r>
            <a:r>
              <a:rPr lang="ru-RU">
                <a:latin typeface="Calibri" pitchFamily="34" charset="0"/>
              </a:rPr>
              <a:t> (1830)</a:t>
            </a:r>
          </a:p>
          <a:p>
            <a:r>
              <a:rPr lang="ru-RU">
                <a:latin typeface="Calibri" pitchFamily="34" charset="0"/>
                <a:hlinkClick r:id="rId6" tooltip="Выстрел (повесть)"/>
              </a:rPr>
              <a:t>Выстрел</a:t>
            </a:r>
            <a:endParaRPr lang="ru-RU">
              <a:latin typeface="Calibri" pitchFamily="34" charset="0"/>
            </a:endParaRPr>
          </a:p>
          <a:p>
            <a:r>
              <a:rPr lang="ru-RU">
                <a:latin typeface="Calibri" pitchFamily="34" charset="0"/>
                <a:hlinkClick r:id="rId7" tooltip="Метель (повесть)"/>
              </a:rPr>
              <a:t>Метель</a:t>
            </a:r>
            <a:endParaRPr lang="ru-RU">
              <a:latin typeface="Calibri" pitchFamily="34" charset="0"/>
            </a:endParaRPr>
          </a:p>
          <a:p>
            <a:r>
              <a:rPr lang="ru-RU">
                <a:latin typeface="Calibri" pitchFamily="34" charset="0"/>
                <a:hlinkClick r:id="rId8" tooltip="Гробовщик (повесть)"/>
              </a:rPr>
              <a:t>Гробовщик</a:t>
            </a:r>
            <a:endParaRPr lang="ru-RU">
              <a:latin typeface="Calibri" pitchFamily="34" charset="0"/>
            </a:endParaRPr>
          </a:p>
          <a:p>
            <a:r>
              <a:rPr lang="ru-RU">
                <a:latin typeface="Calibri" pitchFamily="34" charset="0"/>
                <a:hlinkClick r:id="rId9" tooltip="Станционный смотритель (повесть)"/>
              </a:rPr>
              <a:t>Станционный смотритель</a:t>
            </a:r>
            <a:endParaRPr lang="ru-RU">
              <a:latin typeface="Calibri" pitchFamily="34" charset="0"/>
            </a:endParaRPr>
          </a:p>
          <a:p>
            <a:r>
              <a:rPr lang="ru-RU">
                <a:latin typeface="Calibri" pitchFamily="34" charset="0"/>
                <a:hlinkClick r:id="rId10" tooltip="Барышня-крестьянка (повесть)"/>
              </a:rPr>
              <a:t>Барышня-крестьянка</a:t>
            </a:r>
            <a:endParaRPr lang="ru-RU">
              <a:latin typeface="Calibri" pitchFamily="34" charset="0"/>
            </a:endParaRPr>
          </a:p>
          <a:p>
            <a:r>
              <a:rPr lang="ru-RU">
                <a:latin typeface="Calibri" pitchFamily="34" charset="0"/>
                <a:hlinkClick r:id="rId11" tooltip="История села Горюхина"/>
              </a:rPr>
              <a:t>История села Горюхина</a:t>
            </a:r>
            <a:r>
              <a:rPr lang="ru-RU">
                <a:latin typeface="Calibri" pitchFamily="34" charset="0"/>
              </a:rPr>
              <a:t> (1830)</a:t>
            </a:r>
          </a:p>
          <a:p>
            <a:r>
              <a:rPr lang="ru-RU">
                <a:latin typeface="Calibri" pitchFamily="34" charset="0"/>
                <a:hlinkClick r:id="rId12" tooltip="Рославлев (роман) (страница отсутствует)"/>
              </a:rPr>
              <a:t>Рославлев</a:t>
            </a:r>
            <a:r>
              <a:rPr lang="ru-RU">
                <a:latin typeface="Calibri" pitchFamily="34" charset="0"/>
              </a:rPr>
              <a:t> (</a:t>
            </a:r>
            <a:r>
              <a:rPr lang="ru-RU">
                <a:latin typeface="Calibri" pitchFamily="34" charset="0"/>
                <a:hlinkClick r:id="rId13" tooltip="1831 год в литературе"/>
              </a:rPr>
              <a:t>1831</a:t>
            </a:r>
            <a:r>
              <a:rPr lang="ru-RU">
                <a:latin typeface="Calibri" pitchFamily="34" charset="0"/>
              </a:rPr>
              <a:t>)</a:t>
            </a:r>
          </a:p>
          <a:p>
            <a:r>
              <a:rPr lang="ru-RU">
                <a:latin typeface="Calibri" pitchFamily="34" charset="0"/>
                <a:hlinkClick r:id="rId14" tooltip="Дубровский (роман)"/>
              </a:rPr>
              <a:t>Дубровский</a:t>
            </a:r>
            <a:r>
              <a:rPr lang="ru-RU">
                <a:latin typeface="Calibri" pitchFamily="34" charset="0"/>
              </a:rPr>
              <a:t> (1833)</a:t>
            </a:r>
          </a:p>
          <a:p>
            <a:r>
              <a:rPr lang="ru-RU">
                <a:latin typeface="Calibri" pitchFamily="34" charset="0"/>
                <a:hlinkClick r:id="rId15" tooltip="Пиковая дама"/>
              </a:rPr>
              <a:t>Пиковая дама</a:t>
            </a:r>
            <a:r>
              <a:rPr lang="ru-RU">
                <a:latin typeface="Calibri" pitchFamily="34" charset="0"/>
              </a:rPr>
              <a:t> (</a:t>
            </a:r>
            <a:r>
              <a:rPr lang="ru-RU">
                <a:latin typeface="Calibri" pitchFamily="34" charset="0"/>
                <a:hlinkClick r:id="rId16" tooltip="1834 год в литературе"/>
              </a:rPr>
              <a:t>1834</a:t>
            </a:r>
            <a:r>
              <a:rPr lang="ru-RU">
                <a:latin typeface="Calibri" pitchFamily="34" charset="0"/>
              </a:rPr>
              <a:t>)</a:t>
            </a:r>
          </a:p>
          <a:p>
            <a:r>
              <a:rPr lang="ru-RU">
                <a:latin typeface="Calibri" pitchFamily="34" charset="0"/>
                <a:hlinkClick r:id="rId17" tooltip="История Пугачёва"/>
              </a:rPr>
              <a:t>История Пугачёва</a:t>
            </a:r>
            <a:r>
              <a:rPr lang="ru-RU">
                <a:latin typeface="Calibri" pitchFamily="34" charset="0"/>
              </a:rPr>
              <a:t> (1834)</a:t>
            </a:r>
          </a:p>
          <a:p>
            <a:r>
              <a:rPr lang="ru-RU">
                <a:latin typeface="Calibri" pitchFamily="34" charset="0"/>
                <a:hlinkClick r:id="rId18" tooltip="Кирджали"/>
              </a:rPr>
              <a:t>Кирджали</a:t>
            </a:r>
            <a:r>
              <a:rPr lang="ru-RU">
                <a:latin typeface="Calibri" pitchFamily="34" charset="0"/>
              </a:rPr>
              <a:t> (1834)</a:t>
            </a:r>
          </a:p>
          <a:p>
            <a:r>
              <a:rPr lang="ru-RU">
                <a:latin typeface="Calibri" pitchFamily="34" charset="0"/>
                <a:hlinkClick r:id="rId19" tooltip="Египетские ночи (Пушкин)"/>
              </a:rPr>
              <a:t>Египетские ночи</a:t>
            </a:r>
            <a:r>
              <a:rPr lang="ru-RU">
                <a:latin typeface="Calibri" pitchFamily="34" charset="0"/>
              </a:rPr>
              <a:t> (</a:t>
            </a:r>
            <a:r>
              <a:rPr lang="ru-RU">
                <a:latin typeface="Calibri" pitchFamily="34" charset="0"/>
                <a:hlinkClick r:id="rId20" tooltip="1835 год в литературе"/>
              </a:rPr>
              <a:t>1835</a:t>
            </a:r>
            <a:r>
              <a:rPr lang="ru-RU">
                <a:latin typeface="Calibri" pitchFamily="34" charset="0"/>
              </a:rPr>
              <a:t>)</a:t>
            </a:r>
          </a:p>
          <a:p>
            <a:r>
              <a:rPr lang="ru-RU">
                <a:latin typeface="Calibri" pitchFamily="34" charset="0"/>
                <a:hlinkClick r:id="rId21" tooltip="Путешествие в Арзрум во время похода 1829 года (страница отсутствует)"/>
              </a:rPr>
              <a:t>Путешествие в Арзрум во время похода 1829 года</a:t>
            </a:r>
            <a:r>
              <a:rPr lang="ru-RU">
                <a:latin typeface="Calibri" pitchFamily="34" charset="0"/>
              </a:rPr>
              <a:t> (1835)</a:t>
            </a:r>
          </a:p>
          <a:p>
            <a:r>
              <a:rPr lang="ru-RU">
                <a:latin typeface="Calibri" pitchFamily="34" charset="0"/>
                <a:hlinkClick r:id="rId22" tooltip="Капитанская дочка"/>
              </a:rPr>
              <a:t>Капитанская дочка</a:t>
            </a:r>
            <a:r>
              <a:rPr lang="ru-RU">
                <a:latin typeface="Calibri" pitchFamily="34" charset="0"/>
              </a:rPr>
              <a:t> (</a:t>
            </a:r>
            <a:r>
              <a:rPr lang="ru-RU">
                <a:latin typeface="Calibri" pitchFamily="34" charset="0"/>
                <a:hlinkClick r:id="rId23" tooltip="1836 год в литературе"/>
              </a:rPr>
              <a:t>1836</a:t>
            </a:r>
            <a:r>
              <a:rPr lang="ru-RU">
                <a:latin typeface="Calibri" pitchFamily="34" charset="0"/>
              </a:rPr>
              <a:t>)</a:t>
            </a:r>
          </a:p>
        </p:txBody>
      </p:sp>
      <p:sp>
        <p:nvSpPr>
          <p:cNvPr id="19458" name="Прямоугольник 4"/>
          <p:cNvSpPr>
            <a:spLocks noChangeArrowheads="1"/>
          </p:cNvSpPr>
          <p:nvPr/>
        </p:nvSpPr>
        <p:spPr bwMode="auto">
          <a:xfrm>
            <a:off x="4427538" y="2789238"/>
            <a:ext cx="4572000" cy="3908425"/>
          </a:xfrm>
          <a:prstGeom prst="rect">
            <a:avLst/>
          </a:prstGeom>
          <a:noFill/>
          <a:ln w="9525">
            <a:noFill/>
            <a:miter lim="800000"/>
            <a:headEnd/>
            <a:tailEnd/>
          </a:ln>
        </p:spPr>
        <p:txBody>
          <a:bodyPr>
            <a:spAutoFit/>
          </a:bodyPr>
          <a:lstStyle/>
          <a:p>
            <a:r>
              <a:rPr lang="ru-RU" sz="3200" b="1">
                <a:latin typeface="Calibri" pitchFamily="34" charset="0"/>
              </a:rPr>
              <a:t>Сказки</a:t>
            </a:r>
          </a:p>
          <a:p>
            <a:r>
              <a:rPr lang="ru-RU">
                <a:latin typeface="Calibri" pitchFamily="34" charset="0"/>
                <a:hlinkClick r:id="rId24" tooltip="Жених (сказка)"/>
              </a:rPr>
              <a:t>Жених</a:t>
            </a:r>
            <a:r>
              <a:rPr lang="ru-RU">
                <a:latin typeface="Calibri" pitchFamily="34" charset="0"/>
              </a:rPr>
              <a:t> (1825)</a:t>
            </a:r>
          </a:p>
          <a:p>
            <a:r>
              <a:rPr lang="ru-RU">
                <a:latin typeface="Calibri" pitchFamily="34" charset="0"/>
                <a:hlinkClick r:id="rId25" tooltip="Сказка о попе и о работнике его Балде"/>
              </a:rPr>
              <a:t>Сказка о попе и о работнике его Балде</a:t>
            </a:r>
            <a:r>
              <a:rPr lang="ru-RU">
                <a:latin typeface="Calibri" pitchFamily="34" charset="0"/>
              </a:rPr>
              <a:t> (1830)</a:t>
            </a:r>
          </a:p>
          <a:p>
            <a:r>
              <a:rPr lang="ru-RU">
                <a:latin typeface="Calibri" pitchFamily="34" charset="0"/>
                <a:hlinkClick r:id="rId26" tooltip="Сказка о медведихе"/>
              </a:rPr>
              <a:t>Сказка о медведихе</a:t>
            </a:r>
            <a:r>
              <a:rPr lang="ru-RU">
                <a:latin typeface="Calibri" pitchFamily="34" charset="0"/>
              </a:rPr>
              <a:t> (1830—</a:t>
            </a:r>
            <a:r>
              <a:rPr lang="ru-RU">
                <a:latin typeface="Calibri" pitchFamily="34" charset="0"/>
                <a:hlinkClick r:id="rId13" tooltip="1831 год в литературе"/>
              </a:rPr>
              <a:t>1831</a:t>
            </a:r>
            <a:r>
              <a:rPr lang="ru-RU">
                <a:latin typeface="Calibri" pitchFamily="34" charset="0"/>
              </a:rPr>
              <a:t>)</a:t>
            </a:r>
          </a:p>
          <a:p>
            <a:r>
              <a:rPr lang="ru-RU">
                <a:latin typeface="Calibri" pitchFamily="34" charset="0"/>
                <a:hlinkClick r:id="rId27" tooltip="Сказка о царе Салтане, о сыне его славном и могучем богатыре князе Гвидоне Салтановиче и о прекрасной царевне лебеди"/>
              </a:rPr>
              <a:t>Сказка о царе Салтане, о сыне его славном и могучем богатыре князе Гвидоне Салтановиче и о прекрасной царевне лебеди</a:t>
            </a:r>
            <a:r>
              <a:rPr lang="ru-RU">
                <a:latin typeface="Calibri" pitchFamily="34" charset="0"/>
              </a:rPr>
              <a:t> (1831)</a:t>
            </a:r>
          </a:p>
          <a:p>
            <a:r>
              <a:rPr lang="ru-RU">
                <a:latin typeface="Calibri" pitchFamily="34" charset="0"/>
                <a:hlinkClick r:id="rId28" tooltip="Сказка о рыбаке и рыбке"/>
              </a:rPr>
              <a:t>Сказка о рыбаке и рыбке</a:t>
            </a:r>
            <a:r>
              <a:rPr lang="ru-RU">
                <a:latin typeface="Calibri" pitchFamily="34" charset="0"/>
              </a:rPr>
              <a:t> (1833)</a:t>
            </a:r>
          </a:p>
          <a:p>
            <a:r>
              <a:rPr lang="ru-RU">
                <a:latin typeface="Calibri" pitchFamily="34" charset="0"/>
                <a:hlinkClick r:id="rId29" tooltip="Сказка о мёртвой царевне и семи богатырях"/>
              </a:rPr>
              <a:t>Сказка о мёртвой царевне и семи богатырях</a:t>
            </a:r>
            <a:r>
              <a:rPr lang="ru-RU">
                <a:latin typeface="Calibri" pitchFamily="34" charset="0"/>
              </a:rPr>
              <a:t> (1833)</a:t>
            </a:r>
          </a:p>
          <a:p>
            <a:r>
              <a:rPr lang="ru-RU">
                <a:latin typeface="Calibri" pitchFamily="34" charset="0"/>
                <a:hlinkClick r:id="rId30" tooltip="Сказка о золотом петушке"/>
              </a:rPr>
              <a:t>Сказка о золотом петушке</a:t>
            </a:r>
            <a:r>
              <a:rPr lang="ru-RU">
                <a:latin typeface="Calibri" pitchFamily="34" charset="0"/>
              </a:rPr>
              <a:t> (1834)</a:t>
            </a:r>
          </a:p>
        </p:txBody>
      </p:sp>
      <p:pic>
        <p:nvPicPr>
          <p:cNvPr id="19459" name="Picture 3" descr="C:\Users\user\Desktop\Золотой век русской культуры - XIX ( 19 ) век\reading_a_book_pa_500_clr.gif"/>
          <p:cNvPicPr>
            <a:picLocks noChangeAspect="1" noChangeArrowheads="1" noCrop="1"/>
          </p:cNvPicPr>
          <p:nvPr/>
        </p:nvPicPr>
        <p:blipFill>
          <a:blip r:embed="rId31"/>
          <a:srcRect/>
          <a:stretch>
            <a:fillRect/>
          </a:stretch>
        </p:blipFill>
        <p:spPr bwMode="auto">
          <a:xfrm>
            <a:off x="3827463" y="-223838"/>
            <a:ext cx="5459412" cy="3581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0411" y="191069"/>
            <a:ext cx="7886700" cy="1325563"/>
          </a:xfrm>
        </p:spPr>
        <p:txBody>
          <a:bodyPr rtlCol="0">
            <a:noAutofit/>
          </a:bodyPr>
          <a:lstStyle/>
          <a:p>
            <a:pPr algn="ctr" fontAlgn="auto">
              <a:spcAft>
                <a:spcPts val="0"/>
              </a:spcAft>
              <a:defRPr/>
            </a:pPr>
            <a:r>
              <a:rPr lang="ru-RU" sz="5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Лев Николаевич Толстой</a:t>
            </a:r>
            <a:endParaRPr lang="ru-RU" sz="5400" dirty="0"/>
          </a:p>
        </p:txBody>
      </p:sp>
      <p:pic>
        <p:nvPicPr>
          <p:cNvPr id="23554" name="Picture 2" descr="C:\Users\user\Desktop\Золотой век русской культуры - XIX ( 19 ) век\загружено.jpg"/>
          <p:cNvPicPr>
            <a:picLocks noChangeAspect="1" noChangeArrowheads="1"/>
          </p:cNvPicPr>
          <p:nvPr/>
        </p:nvPicPr>
        <p:blipFill>
          <a:blip r:embed="rId2"/>
          <a:srcRect/>
          <a:stretch>
            <a:fillRect/>
          </a:stretch>
        </p:blipFill>
        <p:spPr bwMode="auto">
          <a:xfrm>
            <a:off x="5486400" y="1938338"/>
            <a:ext cx="3657600" cy="4710112"/>
          </a:xfrm>
          <a:prstGeom prst="rect">
            <a:avLst/>
          </a:prstGeom>
          <a:noFill/>
          <a:ln w="9525">
            <a:noFill/>
            <a:miter lim="800000"/>
            <a:headEnd/>
            <a:tailEnd/>
          </a:ln>
        </p:spPr>
      </p:pic>
      <p:sp>
        <p:nvSpPr>
          <p:cNvPr id="5" name="Объект 4"/>
          <p:cNvSpPr>
            <a:spLocks noGrp="1"/>
          </p:cNvSpPr>
          <p:nvPr>
            <p:ph idx="1"/>
          </p:nvPr>
        </p:nvSpPr>
        <p:spPr>
          <a:xfrm>
            <a:off x="109538" y="2506663"/>
            <a:ext cx="5267325" cy="4351337"/>
          </a:xfrm>
        </p:spPr>
        <p:txBody>
          <a:bodyPr>
            <a:normAutofit fontScale="92500"/>
          </a:bodyPr>
          <a:lstStyle/>
          <a:p>
            <a:pPr fontAlgn="auto">
              <a:spcAft>
                <a:spcPts val="0"/>
              </a:spcAft>
              <a:buFont typeface="Arial" panose="020B0604020202020204" pitchFamily="34" charset="0"/>
              <a:buChar char="•"/>
              <a:defRPr/>
            </a:pPr>
            <a:r>
              <a:rPr lang="ru-RU" dirty="0"/>
              <a:t>Лев Николаевич Толстой появился на свет в 1828 году, 9 сентября. Семейство писателя принадлежало к дворянскому сословию. После того, как умерла мать, Льва и его сестёр с братьями воспитывал двоюродный брат отца. Их отец умер спустя 7 лет. По этой причине дети были отданы на воспитание тёте. Но вскоре тётя умерла, и дети уехали в Казань, ко второй тёте. Детство Толстого было трудным, но, однако, в своих произведениях он романтизировал этот период его жизни.</a:t>
            </a:r>
          </a:p>
          <a:p>
            <a:pPr fontAlgn="auto">
              <a:spcAft>
                <a:spcPts val="0"/>
              </a:spcAft>
              <a:buFont typeface="Arial" panose="020B0604020202020204" pitchFamily="34" charset="0"/>
              <a:buChar char="•"/>
              <a:defRPr/>
            </a:pPr>
            <a:r>
              <a:rPr lang="ru-RU" dirty="0"/>
              <a:t>Базовое образование Лев Николаевич получил дома. Вскоре он поступил в Императорский Казанский университет на филологический факультет. Но в учёбе он не был успешным</a:t>
            </a:r>
            <a:r>
              <a:rPr lang="ru-RU" dirty="0" smtClean="0"/>
              <a:t>.</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45013" y="2047875"/>
            <a:ext cx="4476750" cy="4679950"/>
          </a:xfrm>
        </p:spPr>
        <p:txBody>
          <a:bodyPr>
            <a:normAutofit fontScale="92500" lnSpcReduction="10000"/>
          </a:bodyPr>
          <a:lstStyle/>
          <a:p>
            <a:pPr fontAlgn="auto">
              <a:spcAft>
                <a:spcPts val="0"/>
              </a:spcAft>
              <a:buFont typeface="Arial" panose="020B0604020202020204" pitchFamily="34" charset="0"/>
              <a:buChar char="•"/>
              <a:defRPr/>
            </a:pPr>
            <a:r>
              <a:rPr lang="ru-RU" dirty="0"/>
              <a:t>В то время как Толстой служил в армии, у него бы довольно много свободного времени. Уже тогда он начал писать автобиографический рассказ «Детство». Эта история содержит хорошие воспоминания из детства публициста.</a:t>
            </a:r>
          </a:p>
          <a:p>
            <a:pPr fontAlgn="auto">
              <a:spcAft>
                <a:spcPts val="0"/>
              </a:spcAft>
              <a:buFont typeface="Arial" panose="020B0604020202020204" pitchFamily="34" charset="0"/>
              <a:buChar char="•"/>
              <a:defRPr/>
            </a:pPr>
            <a:r>
              <a:rPr lang="ru-RU" dirty="0"/>
              <a:t>Также Лев Николаевич участвовал в Крымской войне, и за этот период создал ряд произведений: «Отрочество», «Севастопольские рассказы» и так далее.</a:t>
            </a:r>
          </a:p>
          <a:p>
            <a:pPr fontAlgn="auto">
              <a:spcAft>
                <a:spcPts val="0"/>
              </a:spcAft>
              <a:buFont typeface="Arial" panose="020B0604020202020204" pitchFamily="34" charset="0"/>
              <a:buChar char="•"/>
              <a:defRPr/>
            </a:pPr>
            <a:r>
              <a:rPr lang="ru-RU" dirty="0"/>
              <a:t>«Анна Каренина»  является наиболее знаменитым творением Толстого.</a:t>
            </a:r>
          </a:p>
          <a:p>
            <a:pPr fontAlgn="auto">
              <a:spcAft>
                <a:spcPts val="0"/>
              </a:spcAft>
              <a:buFont typeface="Arial" panose="020B0604020202020204" pitchFamily="34" charset="0"/>
              <a:buChar char="•"/>
              <a:defRPr/>
            </a:pPr>
            <a:r>
              <a:rPr lang="ru-RU" dirty="0"/>
              <a:t>Лев Толстой уснул вечным сном в 1910 году, 20 ноября. Он был предан земле в Ясной Поляне, в том месте, где он </a:t>
            </a:r>
            <a:r>
              <a:rPr lang="ru-RU" dirty="0" smtClean="0"/>
              <a:t>вырос. </a:t>
            </a:r>
            <a:endParaRPr lang="ru-RU" dirty="0"/>
          </a:p>
        </p:txBody>
      </p:sp>
      <p:pic>
        <p:nvPicPr>
          <p:cNvPr id="24578" name="Picture 2" descr="C:\Users\user\Desktop\Золотой век русской культуры - XIX ( 19 ) век\tolstoy.bmp"/>
          <p:cNvPicPr>
            <a:picLocks noChangeAspect="1" noChangeArrowheads="1"/>
          </p:cNvPicPr>
          <p:nvPr/>
        </p:nvPicPr>
        <p:blipFill>
          <a:blip r:embed="rId2"/>
          <a:srcRect/>
          <a:stretch>
            <a:fillRect/>
          </a:stretch>
        </p:blipFill>
        <p:spPr bwMode="auto">
          <a:xfrm>
            <a:off x="192088" y="177800"/>
            <a:ext cx="4160837" cy="6523038"/>
          </a:xfrm>
          <a:prstGeom prst="rect">
            <a:avLst/>
          </a:prstGeom>
          <a:noFill/>
          <a:ln w="9525">
            <a:noFill/>
            <a:miter lim="800000"/>
            <a:headEnd/>
            <a:tailEnd/>
          </a:ln>
        </p:spPr>
      </p:pic>
      <p:pic>
        <p:nvPicPr>
          <p:cNvPr id="24579" name="Picture 3" descr="C:\Users\user\Desktop\Золотой век русской культуры - XIX ( 19 ) век\12683600.gif"/>
          <p:cNvPicPr>
            <a:picLocks noChangeAspect="1" noChangeArrowheads="1"/>
          </p:cNvPicPr>
          <p:nvPr/>
        </p:nvPicPr>
        <p:blipFill>
          <a:blip r:embed="rId3"/>
          <a:srcRect/>
          <a:stretch>
            <a:fillRect/>
          </a:stretch>
        </p:blipFill>
        <p:spPr bwMode="auto">
          <a:xfrm>
            <a:off x="6321425" y="0"/>
            <a:ext cx="3024188"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773" y="147044"/>
            <a:ext cx="8980227" cy="1484053"/>
          </a:xfrm>
        </p:spPr>
        <p:txBody>
          <a:bodyPr rtlCol="0">
            <a:normAutofit/>
          </a:bodyPr>
          <a:lstStyle/>
          <a:p>
            <a:pPr algn="ctr" fontAlgn="auto">
              <a:spcAft>
                <a:spcPts val="0"/>
              </a:spcAft>
              <a:defRPr/>
            </a:pPr>
            <a:r>
              <a:rPr lang="ru-RU" sz="4400" b="1" dirty="0" smtClean="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Школа Льва Николаевича Толстого</a:t>
            </a:r>
            <a:endParaRPr lang="ru-RU" sz="4400" dirty="0"/>
          </a:p>
        </p:txBody>
      </p:sp>
      <p:sp>
        <p:nvSpPr>
          <p:cNvPr id="25602" name="Объект 2"/>
          <p:cNvSpPr>
            <a:spLocks noGrp="1"/>
          </p:cNvSpPr>
          <p:nvPr>
            <p:ph idx="1"/>
          </p:nvPr>
        </p:nvSpPr>
        <p:spPr bwMode="auto">
          <a:xfrm>
            <a:off x="177800" y="2524125"/>
            <a:ext cx="8870950" cy="1106488"/>
          </a:xfrm>
        </p:spPr>
        <p:txBody>
          <a:bodyPr wrap="square" numCol="1" anchor="t" anchorCtr="0" compatLnSpc="1">
            <a:prstTxWarp prst="textNoShape">
              <a:avLst/>
            </a:prstTxWarp>
          </a:bodyPr>
          <a:lstStyle/>
          <a:p>
            <a:r>
              <a:rPr lang="ru-RU" sz="1600" smtClean="0"/>
              <a:t>Лев Николаевич Толстой большое внимание уделял педагогическим вопросам. </a:t>
            </a:r>
          </a:p>
          <a:p>
            <a:r>
              <a:rPr lang="ru-RU" sz="1600" smtClean="0"/>
              <a:t>В первый период педагогической деятельности (1859-1962) жил в Ясной Поляне, преподавал в созданной им бесплатной начальной школе для крестьянских детей, способствовал открытию более 20 начальных школ в Тульской губернии. </a:t>
            </a:r>
          </a:p>
        </p:txBody>
      </p:sp>
      <p:pic>
        <p:nvPicPr>
          <p:cNvPr id="25603" name="Picture 2" descr="C:\Users\user\Desktop\Золотой век русской культуры - XIX ( 19 ) век\flig_kuzm.jpg"/>
          <p:cNvPicPr>
            <a:picLocks noChangeAspect="1" noChangeArrowheads="1"/>
          </p:cNvPicPr>
          <p:nvPr/>
        </p:nvPicPr>
        <p:blipFill>
          <a:blip r:embed="rId2"/>
          <a:srcRect/>
          <a:stretch>
            <a:fillRect/>
          </a:stretch>
        </p:blipFill>
        <p:spPr bwMode="auto">
          <a:xfrm>
            <a:off x="4908550" y="3630613"/>
            <a:ext cx="4140200" cy="3084512"/>
          </a:xfrm>
          <a:prstGeom prst="rect">
            <a:avLst/>
          </a:prstGeom>
          <a:noFill/>
          <a:ln w="9525">
            <a:noFill/>
            <a:miter lim="800000"/>
            <a:headEnd/>
            <a:tailEnd/>
          </a:ln>
        </p:spPr>
      </p:pic>
      <p:sp>
        <p:nvSpPr>
          <p:cNvPr id="25604" name="Прямоугольник 3"/>
          <p:cNvSpPr>
            <a:spLocks noChangeArrowheads="1"/>
          </p:cNvSpPr>
          <p:nvPr/>
        </p:nvSpPr>
        <p:spPr bwMode="auto">
          <a:xfrm>
            <a:off x="130175" y="3490913"/>
            <a:ext cx="4673600" cy="1570037"/>
          </a:xfrm>
          <a:prstGeom prst="rect">
            <a:avLst/>
          </a:prstGeom>
          <a:noFill/>
          <a:ln w="9525">
            <a:noFill/>
            <a:miter lim="800000"/>
            <a:headEnd/>
            <a:tailEnd/>
          </a:ln>
        </p:spPr>
        <p:txBody>
          <a:bodyPr>
            <a:spAutoFit/>
          </a:bodyPr>
          <a:lstStyle/>
          <a:p>
            <a:pPr marL="285750" indent="-285750">
              <a:buFont typeface="Arial" charset="0"/>
              <a:buChar char="•"/>
            </a:pPr>
            <a:r>
              <a:rPr lang="ru-RU" sz="1600">
                <a:latin typeface="Calibri" pitchFamily="34" charset="0"/>
              </a:rPr>
              <a:t>Первый опыт оказался непродолжительным. С весны 1851 г. Толстой - на армейской службе. Вскоре, после окончания Крымской войны, выйдя в отставку, он возобновляет учебную работу, но уже с большим числом крестьянских детей. </a:t>
            </a:r>
          </a:p>
        </p:txBody>
      </p:sp>
      <p:sp>
        <p:nvSpPr>
          <p:cNvPr id="25605" name="Прямоугольник 4"/>
          <p:cNvSpPr>
            <a:spLocks noChangeArrowheads="1"/>
          </p:cNvSpPr>
          <p:nvPr/>
        </p:nvSpPr>
        <p:spPr bwMode="auto">
          <a:xfrm>
            <a:off x="180975" y="4960938"/>
            <a:ext cx="4572000" cy="1570037"/>
          </a:xfrm>
          <a:prstGeom prst="rect">
            <a:avLst/>
          </a:prstGeom>
          <a:noFill/>
          <a:ln w="9525">
            <a:noFill/>
            <a:miter lim="800000"/>
            <a:headEnd/>
            <a:tailEnd/>
          </a:ln>
        </p:spPr>
        <p:txBody>
          <a:bodyPr>
            <a:spAutoFit/>
          </a:bodyPr>
          <a:lstStyle/>
          <a:p>
            <a:pPr marL="285750" indent="-285750">
              <a:buFont typeface="Arial" charset="0"/>
              <a:buChar char="•"/>
            </a:pPr>
            <a:r>
              <a:rPr lang="ru-RU" sz="1600">
                <a:latin typeface="Calibri" pitchFamily="34" charset="0"/>
              </a:rPr>
              <a:t>В 1857 году Толстой предпринимает первое путешествие в Европу: посещает Германию, Францию, Швейцарию.</a:t>
            </a:r>
          </a:p>
          <a:p>
            <a:pPr marL="285750" indent="-285750">
              <a:buFont typeface="Arial" charset="0"/>
              <a:buChar char="•"/>
            </a:pPr>
            <a:r>
              <a:rPr lang="ru-RU" sz="1600">
                <a:latin typeface="Calibri" pitchFamily="34" charset="0"/>
              </a:rPr>
              <a:t>А в 1860 году он вторично едет за границу. Он назвал эту поездку “путешествием по школам Европы”.</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09938" y="2319338"/>
            <a:ext cx="5834062" cy="4422775"/>
          </a:xfrm>
        </p:spPr>
        <p:txBody>
          <a:bodyPr>
            <a:normAutofit fontScale="92500" lnSpcReduction="10000"/>
          </a:bodyPr>
          <a:lstStyle/>
          <a:p>
            <a:pPr fontAlgn="auto">
              <a:spcAft>
                <a:spcPts val="0"/>
              </a:spcAft>
              <a:buFont typeface="Arial" panose="020B0604020202020204" pitchFamily="34" charset="0"/>
              <a:buChar char="•"/>
              <a:defRPr/>
            </a:pPr>
            <a:r>
              <a:rPr lang="ru-RU" dirty="0" smtClean="0"/>
              <a:t>Занятия начинались </a:t>
            </a:r>
            <a:r>
              <a:rPr lang="ru-RU" dirty="0"/>
              <a:t>в 8-9 часов утра. В полдень - перерыв на обед и отдых. Затем снова занятие еще 3-4 часа. Каждый учитель давал ежедневно 5-6 уроков. Уходить ученики могли, когда захочется, даже прямо с урока. В зависимости от возраста, подготовленности и успехов ученики делились на три группы: младшую, среднюю, старшую. Ученик не имел строго определенного для него места. Каждый садился там, где ему хотелось. Заданий домой не задавали. Преобладающей формой занятий был не урок в обычном смысле, а свободная беседа с учениками: в ходе ее дети обучались чтению, письму, арифметике, закону божьему,  усваивали грамматические правила, доступные для их возраста сведения по истории, географии, природоведению. Их обучали также рисованию, пению.</a:t>
            </a:r>
          </a:p>
        </p:txBody>
      </p:sp>
      <p:pic>
        <p:nvPicPr>
          <p:cNvPr id="26626" name="Picture 3" descr="C:\Users\user\Desktop\Золотой век русской культуры - XIX ( 19 ) век\19049554.gif"/>
          <p:cNvPicPr>
            <a:picLocks noChangeAspect="1" noChangeArrowheads="1" noCrop="1"/>
          </p:cNvPicPr>
          <p:nvPr/>
        </p:nvPicPr>
        <p:blipFill>
          <a:blip r:embed="rId2"/>
          <a:srcRect/>
          <a:stretch>
            <a:fillRect/>
          </a:stretch>
        </p:blipFill>
        <p:spPr bwMode="auto">
          <a:xfrm>
            <a:off x="182563" y="2262188"/>
            <a:ext cx="3311525" cy="4595812"/>
          </a:xfrm>
          <a:prstGeom prst="rect">
            <a:avLst/>
          </a:prstGeom>
          <a:noFill/>
          <a:ln w="9525">
            <a:noFill/>
            <a:miter lim="800000"/>
            <a:headEnd/>
            <a:tailEnd/>
          </a:ln>
        </p:spPr>
      </p:pic>
      <p:pic>
        <p:nvPicPr>
          <p:cNvPr id="26627" name="Picture 4" descr="C:\Users\user\Desktop\Золотой век русской культуры - XIX ( 19 ) век\kniga-animatsionnaya-kartinka-0042.gif"/>
          <p:cNvPicPr>
            <a:picLocks noChangeAspect="1" noChangeArrowheads="1" noCrop="1"/>
          </p:cNvPicPr>
          <p:nvPr/>
        </p:nvPicPr>
        <p:blipFill>
          <a:blip r:embed="rId3"/>
          <a:srcRect/>
          <a:stretch>
            <a:fillRect/>
          </a:stretch>
        </p:blipFill>
        <p:spPr bwMode="auto">
          <a:xfrm>
            <a:off x="6142038" y="-674688"/>
            <a:ext cx="2811462" cy="281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2151</Words>
  <Application>Microsoft Office PowerPoint</Application>
  <PresentationFormat>Экран (4:3)</PresentationFormat>
  <Paragraphs>154</Paragraphs>
  <Slides>45</Slides>
  <Notes>0</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1</vt:i4>
      </vt:variant>
      <vt:variant>
        <vt:lpstr>Заголовки слайдов</vt:lpstr>
      </vt:variant>
      <vt:variant>
        <vt:i4>45</vt:i4>
      </vt:variant>
    </vt:vector>
  </HeadingPairs>
  <TitlesOfParts>
    <vt:vector size="49" baseType="lpstr">
      <vt:lpstr>Calibri</vt:lpstr>
      <vt:lpstr>Arial</vt:lpstr>
      <vt:lpstr>Calibri Light</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Среди лучших работ — портреты жены (1809 г.), И. И. и Н. И. Морковых (1813 г.), сына (1818 г.), Н. М. Карамзина, А. С. Пушкина (1827 г.), композитора П. П. Булахова (1827 г.), В. А. Зубовой (1834 г.), К. П. Брюллова (1836 г.). Их отличает нежный колорит, чёткость объёмов.</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Павел</dc:creator>
  <cp:lastModifiedBy>Пользователь Windows</cp:lastModifiedBy>
  <cp:revision>72</cp:revision>
  <dcterms:created xsi:type="dcterms:W3CDTF">2014-11-21T11:00:06Z</dcterms:created>
  <dcterms:modified xsi:type="dcterms:W3CDTF">2020-04-11T12:06:16Z</dcterms:modified>
</cp:coreProperties>
</file>